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355" r:id="rId3"/>
    <p:sldId id="358" r:id="rId4"/>
    <p:sldId id="391" r:id="rId5"/>
    <p:sldId id="383" r:id="rId6"/>
    <p:sldId id="384" r:id="rId7"/>
    <p:sldId id="361" r:id="rId8"/>
    <p:sldId id="390" r:id="rId9"/>
    <p:sldId id="373" r:id="rId10"/>
    <p:sldId id="388" r:id="rId11"/>
    <p:sldId id="392" r:id="rId12"/>
    <p:sldId id="393" r:id="rId13"/>
    <p:sldId id="261" r:id="rId14"/>
  </p:sldIdLst>
  <p:sldSz cx="9144000" cy="6858000" type="screen4x3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L12" initials="F" lastIdx="9" clrIdx="0"/>
  <p:cmAuthor id="1" name="Карасева Валерия FL70" initials="F" lastIdx="2" clrIdx="1"/>
  <p:cmAuthor id="2" name="Бурмистров Михаил FL12" initials="F" lastIdx="14" clrIdx="2"/>
  <p:cmAuthor id="3" name="forestchild" initials="f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D1D"/>
    <a:srgbClr val="0079C1"/>
    <a:srgbClr val="0079C0"/>
    <a:srgbClr val="000000"/>
    <a:srgbClr val="30308A"/>
    <a:srgbClr val="009E00"/>
    <a:srgbClr val="009900"/>
    <a:srgbClr val="257DFF"/>
    <a:srgbClr val="197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73" autoAdjust="0"/>
    <p:restoredTop sz="84068" autoAdjust="0"/>
  </p:normalViewPr>
  <p:slideViewPr>
    <p:cSldViewPr snapToGrid="0">
      <p:cViewPr varScale="1">
        <p:scale>
          <a:sx n="95" d="100"/>
          <a:sy n="95" d="100"/>
        </p:scale>
        <p:origin x="-2394" y="-102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550" y="-43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405473119809711E-2"/>
          <c:y val="3.3411278057227489E-2"/>
          <c:w val="0.85819206966020656"/>
          <c:h val="0.868501201015979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Разработка проекта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cat>
            <c:strRef>
              <c:f>Лист1!$B$1:$E$1</c:f>
              <c:strCache>
                <c:ptCount val="4"/>
                <c:pt idx="0">
                  <c:v>Сауд. Аравия</c:v>
                </c:pt>
                <c:pt idx="1">
                  <c:v>Китай</c:v>
                </c:pt>
                <c:pt idx="2">
                  <c:v>США</c:v>
                </c:pt>
                <c:pt idx="3">
                  <c:v>Россия</c:v>
                </c:pt>
              </c:strCache>
            </c:strRef>
          </c:cat>
          <c:val>
            <c:numRef>
              <c:f>Лист1!$B$2:$E$2</c:f>
              <c:numCache>
                <c:formatCode>General</c:formatCode>
                <c:ptCount val="4"/>
                <c:pt idx="0">
                  <c:v>11</c:v>
                </c:pt>
                <c:pt idx="1">
                  <c:v>12</c:v>
                </c:pt>
                <c:pt idx="2">
                  <c:v>16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Предэкспертные согласования</c:v>
                </c:pt>
              </c:strCache>
            </c:strRef>
          </c:tx>
          <c:spPr>
            <a:solidFill>
              <a:srgbClr val="FF0000">
                <a:alpha val="60000"/>
              </a:srgbClr>
            </a:solidFill>
            <a:ln>
              <a:noFill/>
            </a:ln>
          </c:spPr>
          <c:invertIfNegative val="0"/>
          <c:cat>
            <c:strRef>
              <c:f>Лист1!$B$1:$E$1</c:f>
              <c:strCache>
                <c:ptCount val="4"/>
                <c:pt idx="0">
                  <c:v>Сауд. Аравия</c:v>
                </c:pt>
                <c:pt idx="1">
                  <c:v>Китай</c:v>
                </c:pt>
                <c:pt idx="2">
                  <c:v>США</c:v>
                </c:pt>
                <c:pt idx="3">
                  <c:v>Россия</c:v>
                </c:pt>
              </c:strCache>
            </c:strRef>
          </c:cat>
          <c:val>
            <c:numRef>
              <c:f>Лист1!$B$3:$E$3</c:f>
              <c:numCache>
                <c:formatCode>General</c:formatCode>
                <c:ptCount val="4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Государственная экспертиза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c:spPr>
          <c:invertIfNegative val="0"/>
          <c:cat>
            <c:strRef>
              <c:f>Лист1!$B$1:$E$1</c:f>
              <c:strCache>
                <c:ptCount val="4"/>
                <c:pt idx="0">
                  <c:v>Сауд. Аравия</c:v>
                </c:pt>
                <c:pt idx="1">
                  <c:v>Китай</c:v>
                </c:pt>
                <c:pt idx="2">
                  <c:v>США</c:v>
                </c:pt>
                <c:pt idx="3">
                  <c:v>Россия</c:v>
                </c:pt>
              </c:strCache>
            </c:strRef>
          </c:cat>
          <c:val>
            <c:numRef>
              <c:f>Лист1!$B$4:$E$4</c:f>
              <c:numCache>
                <c:formatCode>General</c:formatCode>
                <c:ptCount val="4"/>
                <c:pt idx="0">
                  <c:v>8</c:v>
                </c:pt>
                <c:pt idx="1">
                  <c:v>9</c:v>
                </c:pt>
                <c:pt idx="2">
                  <c:v>13</c:v>
                </c:pt>
                <c:pt idx="3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Выделение участка</c:v>
                </c:pt>
              </c:strCache>
            </c:strRef>
          </c:tx>
          <c:invertIfNegative val="0"/>
          <c:cat>
            <c:strRef>
              <c:f>Лист1!$B$1:$E$1</c:f>
              <c:strCache>
                <c:ptCount val="4"/>
                <c:pt idx="0">
                  <c:v>Сауд. Аравия</c:v>
                </c:pt>
                <c:pt idx="1">
                  <c:v>Китай</c:v>
                </c:pt>
                <c:pt idx="2">
                  <c:v>США</c:v>
                </c:pt>
                <c:pt idx="3">
                  <c:v>Россия</c:v>
                </c:pt>
              </c:strCache>
            </c:strRef>
          </c:cat>
          <c:val>
            <c:numRef>
              <c:f>Лист1!$B$5:$E$5</c:f>
              <c:numCache>
                <c:formatCode>General</c:formatCode>
                <c:ptCount val="4"/>
                <c:pt idx="0">
                  <c:v>0.1</c:v>
                </c:pt>
                <c:pt idx="1">
                  <c:v>0.1</c:v>
                </c:pt>
                <c:pt idx="2">
                  <c:v>0.2</c:v>
                </c:pt>
                <c:pt idx="3">
                  <c:v>7</c:v>
                </c:pt>
              </c:numCache>
            </c:numRef>
          </c:val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Разрешение на строительство</c:v>
                </c:pt>
              </c:strCache>
            </c:strRef>
          </c:tx>
          <c:invertIfNegative val="0"/>
          <c:cat>
            <c:strRef>
              <c:f>Лист1!$B$1:$E$1</c:f>
              <c:strCache>
                <c:ptCount val="4"/>
                <c:pt idx="0">
                  <c:v>Сауд. Аравия</c:v>
                </c:pt>
                <c:pt idx="1">
                  <c:v>Китай</c:v>
                </c:pt>
                <c:pt idx="2">
                  <c:v>США</c:v>
                </c:pt>
                <c:pt idx="3">
                  <c:v>Россия</c:v>
                </c:pt>
              </c:strCache>
            </c:strRef>
          </c:cat>
          <c:val>
            <c:numRef>
              <c:f>Лист1!$B$6:$E$6</c:f>
              <c:numCache>
                <c:formatCode>General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0.2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297517824"/>
        <c:axId val="297519360"/>
      </c:barChart>
      <c:catAx>
        <c:axId val="29751782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600" b="1" spc="-100" baseline="0"/>
            </a:pPr>
            <a:endParaRPr lang="ru-RU"/>
          </a:p>
        </c:txPr>
        <c:crossAx val="297519360"/>
        <c:crosses val="autoZero"/>
        <c:auto val="1"/>
        <c:lblAlgn val="ctr"/>
        <c:lblOffset val="100"/>
        <c:tickLblSkip val="1"/>
        <c:noMultiLvlLbl val="0"/>
      </c:catAx>
      <c:valAx>
        <c:axId val="297519360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</a:prst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600"/>
            </a:pPr>
            <a:endParaRPr lang="ru-RU"/>
          </a:p>
        </c:txPr>
        <c:crossAx val="297517824"/>
        <c:crosses val="autoZero"/>
        <c:crossBetween val="between"/>
      </c:valAx>
      <c:spPr>
        <a:ln>
          <a:solidFill>
            <a:schemeClr val="bg1">
              <a:lumMod val="85000"/>
            </a:schemeClr>
          </a:solidFill>
        </a:ln>
      </c:spPr>
    </c:plotArea>
    <c:legend>
      <c:legendPos val="b"/>
      <c:layout>
        <c:manualLayout>
          <c:xMode val="edge"/>
          <c:yMode val="edge"/>
          <c:x val="6.6787545567262671E-2"/>
          <c:y val="2.5074683059906924E-2"/>
          <c:w val="0.53730125952247454"/>
          <c:h val="0.30864132380352799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405473119809711E-2"/>
          <c:y val="3.3411278057227489E-2"/>
          <c:w val="0.84696054640034091"/>
          <c:h val="0.776788072930168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min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Pos val="ctr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Мир</c:v>
                </c:pt>
                <c:pt idx="1">
                  <c:v>Китай</c:v>
                </c:pt>
                <c:pt idx="2">
                  <c:v>США</c:v>
                </c:pt>
                <c:pt idx="3">
                  <c:v>Россия</c:v>
                </c:pt>
              </c:strCache>
            </c:strRef>
          </c:cat>
          <c:val>
            <c:numRef>
              <c:f>Лист1!$B$2:$E$2</c:f>
              <c:numCache>
                <c:formatCode>0</c:formatCode>
                <c:ptCount val="4"/>
                <c:pt idx="0" formatCode="General">
                  <c:v>350</c:v>
                </c:pt>
                <c:pt idx="1">
                  <c:v>157.5</c:v>
                </c:pt>
                <c:pt idx="2" formatCode="General">
                  <c:v>315</c:v>
                </c:pt>
                <c:pt idx="3" formatCode="General">
                  <c:v>472.5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max</c:v>
                </c:pt>
              </c:strCache>
            </c:strRef>
          </c:tx>
          <c:spPr>
            <a:solidFill>
              <a:srgbClr val="FF0000">
                <a:alpha val="60000"/>
              </a:srgbClr>
            </a:solidFill>
          </c:spPr>
          <c:invertIfNegative val="0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Мир</c:v>
                </c:pt>
                <c:pt idx="1">
                  <c:v>Китай</c:v>
                </c:pt>
                <c:pt idx="2">
                  <c:v>США</c:v>
                </c:pt>
                <c:pt idx="3">
                  <c:v>Россия</c:v>
                </c:pt>
              </c:strCache>
            </c:strRef>
          </c:cat>
          <c:val>
            <c:numRef>
              <c:f>Лист1!$B$3:$E$3</c:f>
              <c:numCache>
                <c:formatCode>0</c:formatCode>
                <c:ptCount val="4"/>
                <c:pt idx="0" formatCode="General">
                  <c:v>400</c:v>
                </c:pt>
                <c:pt idx="1">
                  <c:v>251.99999999999997</c:v>
                </c:pt>
                <c:pt idx="2" formatCode="General">
                  <c:v>360</c:v>
                </c:pt>
                <c:pt idx="3" formatCode="General">
                  <c:v>755.99999999999989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97962880"/>
        <c:axId val="297968768"/>
      </c:barChart>
      <c:catAx>
        <c:axId val="29796288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600" b="1" spc="-100" baseline="0"/>
            </a:pPr>
            <a:endParaRPr lang="ru-RU"/>
          </a:p>
        </c:txPr>
        <c:crossAx val="297968768"/>
        <c:crosses val="autoZero"/>
        <c:auto val="1"/>
        <c:lblAlgn val="ctr"/>
        <c:lblOffset val="100"/>
        <c:tickLblSkip val="1"/>
        <c:noMultiLvlLbl val="0"/>
      </c:catAx>
      <c:valAx>
        <c:axId val="297968768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</a:prst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600"/>
            </a:pPr>
            <a:endParaRPr lang="ru-RU"/>
          </a:p>
        </c:txPr>
        <c:crossAx val="297962880"/>
        <c:crosses val="autoZero"/>
        <c:crossBetween val="between"/>
        <c:majorUnit val="200"/>
      </c:valAx>
      <c:spPr>
        <a:ln>
          <a:solidFill>
            <a:schemeClr val="bg1">
              <a:lumMod val="8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DD8CBC-27AF-43FB-BD88-E1138AB97FF7}" type="doc">
      <dgm:prSet loTypeId="urn:microsoft.com/office/officeart/2005/8/layout/vList4#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04C727-7286-45DD-BAFB-8B32C567F88F}">
      <dgm:prSet custT="1"/>
      <dgm:spPr>
        <a:solidFill>
          <a:srgbClr val="FF0000">
            <a:alpha val="65000"/>
          </a:srgbClr>
        </a:solidFill>
      </dgm:spPr>
      <dgm:t>
        <a:bodyPr rIns="0"/>
        <a:lstStyle/>
        <a:p>
          <a:pPr rtl="0"/>
          <a:r>
            <a:rPr kumimoji="0" lang="ru-RU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ВНИПИнефть</a:t>
          </a:r>
          <a:endPara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gm:t>
    </dgm:pt>
    <dgm:pt modelId="{91B509E4-EA84-4A95-97DF-AC41566B6445}" type="sibTrans" cxnId="{53E3AF42-D986-43D7-958E-076C1B8C1DC4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AEB5EEBF-6AE0-41A2-9FF5-F2F4B5366B79}" type="parTrans" cxnId="{53E3AF42-D986-43D7-958E-076C1B8C1DC4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0DEF9C35-6FAF-490D-B823-EB4A2C2608DB}">
      <dgm:prSet custT="1"/>
      <dgm:spPr>
        <a:solidFill>
          <a:srgbClr val="FF0000">
            <a:alpha val="65000"/>
          </a:srgbClr>
        </a:solidFill>
      </dgm:spPr>
      <dgm:t>
        <a:bodyPr/>
        <a:lstStyle/>
        <a:p>
          <a:pPr rtl="0"/>
          <a:r>
            <a:rPr kumimoji="0" lang="ru-RU" sz="1800" b="1" i="0" u="none" strike="noStrike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ВНИПИгаздобыча</a:t>
          </a:r>
          <a:endPara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gm:t>
    </dgm:pt>
    <dgm:pt modelId="{E56ED73F-996E-4BF2-9409-3AE9DA95DFBE}" type="sibTrans" cxnId="{483B91D3-CE16-45C0-A2F7-2480F177B243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A8FA37CF-D083-4867-8766-E4BB34601103}" type="parTrans" cxnId="{483B91D3-CE16-45C0-A2F7-2480F177B243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678C8225-D3E5-4074-8D6A-EC11DAC5A726}">
      <dgm:prSet custT="1"/>
      <dgm:spPr>
        <a:solidFill>
          <a:srgbClr val="FF0000">
            <a:alpha val="65000"/>
          </a:srgbClr>
        </a:solidFill>
      </dgm:spPr>
      <dgm:t>
        <a:bodyPr/>
        <a:lstStyle/>
        <a:p>
          <a:pPr rtl="0"/>
          <a:r>
            <a:rPr kumimoji="0" lang="ru-RU" sz="1800" b="1" i="0" u="none" strike="noStrike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Гипроспецгаз</a:t>
          </a:r>
          <a:endPara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gm:t>
    </dgm:pt>
    <dgm:pt modelId="{CD5F67ED-E2FD-4ABF-90EE-8802E0758EDD}" type="sibTrans" cxnId="{6DD7B505-3B36-441E-863D-65D82A0A7F73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73EC2D84-CB90-4E0B-A616-82DF71C4AC41}" type="parTrans" cxnId="{6DD7B505-3B36-441E-863D-65D82A0A7F73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DA2A3AD9-AC34-4BD8-8834-1FC359038D50}">
      <dgm:prSet custT="1"/>
      <dgm:spPr>
        <a:solidFill>
          <a:srgbClr val="FF0000">
            <a:alpha val="65000"/>
          </a:srgbClr>
        </a:solidFill>
      </dgm:spPr>
      <dgm:t>
        <a:bodyPr/>
        <a:lstStyle/>
        <a:p>
          <a:pPr rtl="0"/>
          <a:r>
            <a:rPr kumimoji="0" lang="ru-RU" sz="1800" b="1" i="0" u="none" strike="noStrike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Гипротрубопровод</a:t>
          </a:r>
          <a:endPara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gm:t>
    </dgm:pt>
    <dgm:pt modelId="{FCD0C8CB-C13A-4E29-B262-6D67BF869362}" type="sibTrans" cxnId="{9A331B16-F11F-42DF-AE15-E8A672D3B25C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4F5BDA59-1508-4B5C-B34D-8993CF7622EF}" type="parTrans" cxnId="{9A331B16-F11F-42DF-AE15-E8A672D3B25C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A865B991-743B-411D-A54B-044362924AAE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CB&amp;I</a:t>
          </a:r>
          <a:endPara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gm:t>
    </dgm:pt>
    <dgm:pt modelId="{8D950F88-374D-4D18-951B-01B46A1BFE08}" type="sibTrans" cxnId="{5347F4D1-D5C2-4F54-B685-C2E2B15F3B27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338812AA-FD72-4335-A729-B359194B0EE2}" type="parTrans" cxnId="{5347F4D1-D5C2-4F54-B685-C2E2B15F3B27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5600A029-D579-46A7-AB20-99B48DCAE01C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ea typeface="Times New Roman" pitchFamily="18" charset="0"/>
              <a:cs typeface="Arial" pitchFamily="34" charset="0"/>
            </a:rPr>
            <a:t>SNC LAVALIN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gm:t>
    </dgm:pt>
    <dgm:pt modelId="{50A9D393-3E69-4742-A37F-67F45577C519}" type="sibTrans" cxnId="{D9BE5CF3-2429-4E1D-9339-587B3B42FF59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B94B733F-F81A-46A8-BDD7-F0E483229CE2}" type="parTrans" cxnId="{D9BE5CF3-2429-4E1D-9339-587B3B42FF59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3DBD4C22-248E-450C-8323-060A4A0813A5}">
      <dgm:prSet custT="1"/>
      <dgm:spPr>
        <a:solidFill>
          <a:srgbClr val="FF0000">
            <a:alpha val="65000"/>
          </a:srgbClr>
        </a:solidFill>
      </dgm:spPr>
      <dgm:t>
        <a:bodyPr/>
        <a:lstStyle/>
        <a:p>
          <a:pPr rtl="0"/>
          <a:r>
            <a:rPr kumimoji="0" lang="ru-RU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Проектные организации РН</a:t>
          </a:r>
        </a:p>
      </dgm:t>
    </dgm:pt>
    <dgm:pt modelId="{EAD0E6AF-33DC-4C57-B402-29FC13821716}" type="parTrans" cxnId="{D6D542AF-DB56-42D0-A4EA-05C4E6A34901}">
      <dgm:prSet/>
      <dgm:spPr/>
      <dgm:t>
        <a:bodyPr/>
        <a:lstStyle/>
        <a:p>
          <a:endParaRPr lang="ru-RU"/>
        </a:p>
      </dgm:t>
    </dgm:pt>
    <dgm:pt modelId="{D1584CE4-1F6A-4949-801F-235870ABE64C}" type="sibTrans" cxnId="{D6D542AF-DB56-42D0-A4EA-05C4E6A34901}">
      <dgm:prSet/>
      <dgm:spPr/>
      <dgm:t>
        <a:bodyPr/>
        <a:lstStyle/>
        <a:p>
          <a:endParaRPr lang="ru-RU"/>
        </a:p>
      </dgm:t>
    </dgm:pt>
    <dgm:pt modelId="{699E5FA5-3A58-4DB6-9F04-BC033597B658}">
      <dgm:prSet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shade val="51000"/>
                <a:satMod val="130000"/>
                <a:alpha val="8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ЛУКОЙЛ-Инжиниринг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gm:t>
    </dgm:pt>
    <dgm:pt modelId="{073E35BE-DC17-4008-80E9-38978CB11F0C}" type="parTrans" cxnId="{7DDA6680-AE28-42F6-9F45-F0FF480DCAB1}">
      <dgm:prSet/>
      <dgm:spPr/>
      <dgm:t>
        <a:bodyPr/>
        <a:lstStyle/>
        <a:p>
          <a:endParaRPr lang="ru-RU"/>
        </a:p>
      </dgm:t>
    </dgm:pt>
    <dgm:pt modelId="{3350DBD0-61A2-4426-A896-09A797A19FCF}" type="sibTrans" cxnId="{7DDA6680-AE28-42F6-9F45-F0FF480DCAB1}">
      <dgm:prSet/>
      <dgm:spPr/>
      <dgm:t>
        <a:bodyPr/>
        <a:lstStyle/>
        <a:p>
          <a:endParaRPr lang="ru-RU"/>
        </a:p>
      </dgm:t>
    </dgm:pt>
    <dgm:pt modelId="{DBA061C7-3BAE-4F63-8206-049000AEDBE1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LINDE GROUP</a:t>
          </a:r>
          <a:endPara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gm:t>
    </dgm:pt>
    <dgm:pt modelId="{67CD3DCB-3B48-4717-84B3-2108837188BA}" type="parTrans" cxnId="{765FE35F-DD28-46E9-8469-413B74286D5B}">
      <dgm:prSet/>
      <dgm:spPr/>
      <dgm:t>
        <a:bodyPr/>
        <a:lstStyle/>
        <a:p>
          <a:endParaRPr lang="ru-RU"/>
        </a:p>
      </dgm:t>
    </dgm:pt>
    <dgm:pt modelId="{F76C714D-B818-4766-AD8D-C8A01D2C0F53}" type="sibTrans" cxnId="{765FE35F-DD28-46E9-8469-413B74286D5B}">
      <dgm:prSet/>
      <dgm:spPr/>
      <dgm:t>
        <a:bodyPr/>
        <a:lstStyle/>
        <a:p>
          <a:endParaRPr lang="ru-RU"/>
        </a:p>
      </dgm:t>
    </dgm:pt>
    <dgm:pt modelId="{2D27003B-F4C9-4B77-B798-8F07D0D8526E}">
      <dgm:prSet custT="1"/>
      <dgm:spPr>
        <a:solidFill>
          <a:srgbClr val="FF0000">
            <a:alpha val="65000"/>
          </a:srgbClr>
        </a:solidFill>
      </dgm:spPr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ea typeface="Times New Roman" pitchFamily="18" charset="0"/>
              <a:cs typeface="Arial" pitchFamily="34" charset="0"/>
            </a:rPr>
            <a:t>Газпром ВНИИГАЗ</a:t>
          </a:r>
        </a:p>
      </dgm:t>
    </dgm:pt>
    <dgm:pt modelId="{E43962B8-F159-4D15-9099-A7F3BFBBC186}" type="parTrans" cxnId="{F205CDCF-C4BC-4EEE-9F5C-9EA93D05D3D3}">
      <dgm:prSet/>
      <dgm:spPr/>
      <dgm:t>
        <a:bodyPr/>
        <a:lstStyle/>
        <a:p>
          <a:endParaRPr lang="ru-RU"/>
        </a:p>
      </dgm:t>
    </dgm:pt>
    <dgm:pt modelId="{9731700B-2B04-42DB-B553-4B01A43CA55F}" type="sibTrans" cxnId="{F205CDCF-C4BC-4EEE-9F5C-9EA93D05D3D3}">
      <dgm:prSet/>
      <dgm:spPr/>
      <dgm:t>
        <a:bodyPr/>
        <a:lstStyle/>
        <a:p>
          <a:endParaRPr lang="ru-RU"/>
        </a:p>
      </dgm:t>
    </dgm:pt>
    <dgm:pt modelId="{7289F9E7-62F8-4687-83E1-2D891DCA2486}" type="pres">
      <dgm:prSet presAssocID="{6EDD8CBC-27AF-43FB-BD88-E1138AB97FF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88C272-CEA3-48A4-AB82-4CE41A8C1327}" type="pres">
      <dgm:prSet presAssocID="{DA2A3AD9-AC34-4BD8-8834-1FC359038D50}" presName="comp" presStyleCnt="0"/>
      <dgm:spPr/>
      <dgm:t>
        <a:bodyPr/>
        <a:lstStyle/>
        <a:p>
          <a:endParaRPr lang="ru-RU"/>
        </a:p>
      </dgm:t>
    </dgm:pt>
    <dgm:pt modelId="{90E3B912-2E92-4028-A16E-6CD146A9ED88}" type="pres">
      <dgm:prSet presAssocID="{DA2A3AD9-AC34-4BD8-8834-1FC359038D50}" presName="box" presStyleLbl="node1" presStyleIdx="0" presStyleCnt="10"/>
      <dgm:spPr/>
      <dgm:t>
        <a:bodyPr/>
        <a:lstStyle/>
        <a:p>
          <a:endParaRPr lang="ru-RU"/>
        </a:p>
      </dgm:t>
    </dgm:pt>
    <dgm:pt modelId="{40C8F022-E1B1-4DD3-A601-62347336EF2E}" type="pres">
      <dgm:prSet presAssocID="{DA2A3AD9-AC34-4BD8-8834-1FC359038D50}" presName="img" presStyleLbl="fgImgPlace1" presStyleIdx="0" presStyleCnt="1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D3C96CE-78F3-4B9C-A411-ABDFAFAF3DA3}" type="pres">
      <dgm:prSet presAssocID="{DA2A3AD9-AC34-4BD8-8834-1FC359038D50}" presName="text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815C-7BED-4180-9EA3-52BD86FE2533}" type="pres">
      <dgm:prSet presAssocID="{FCD0C8CB-C13A-4E29-B262-6D67BF869362}" presName="spacer" presStyleCnt="0"/>
      <dgm:spPr/>
      <dgm:t>
        <a:bodyPr/>
        <a:lstStyle/>
        <a:p>
          <a:endParaRPr lang="ru-RU"/>
        </a:p>
      </dgm:t>
    </dgm:pt>
    <dgm:pt modelId="{C958FB04-2644-433F-8278-701EBD041049}" type="pres">
      <dgm:prSet presAssocID="{678C8225-D3E5-4074-8D6A-EC11DAC5A726}" presName="comp" presStyleCnt="0"/>
      <dgm:spPr/>
      <dgm:t>
        <a:bodyPr/>
        <a:lstStyle/>
        <a:p>
          <a:endParaRPr lang="ru-RU"/>
        </a:p>
      </dgm:t>
    </dgm:pt>
    <dgm:pt modelId="{6D823202-2319-4D52-BBF6-7610C4B88E28}" type="pres">
      <dgm:prSet presAssocID="{678C8225-D3E5-4074-8D6A-EC11DAC5A726}" presName="box" presStyleLbl="node1" presStyleIdx="1" presStyleCnt="10"/>
      <dgm:spPr/>
      <dgm:t>
        <a:bodyPr/>
        <a:lstStyle/>
        <a:p>
          <a:endParaRPr lang="ru-RU"/>
        </a:p>
      </dgm:t>
    </dgm:pt>
    <dgm:pt modelId="{4B7EA64A-0444-4F6C-A17F-46D2DB083340}" type="pres">
      <dgm:prSet presAssocID="{678C8225-D3E5-4074-8D6A-EC11DAC5A726}" presName="img" presStyleLbl="fgImgPlace1" presStyleIdx="1" presStyleCnt="1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AF5BCB0-EE27-49A2-8304-E51D8F29CE28}" type="pres">
      <dgm:prSet presAssocID="{678C8225-D3E5-4074-8D6A-EC11DAC5A726}" presName="text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64DF7-50C5-4654-B375-60BDB0D23D84}" type="pres">
      <dgm:prSet presAssocID="{CD5F67ED-E2FD-4ABF-90EE-8802E0758EDD}" presName="spacer" presStyleCnt="0"/>
      <dgm:spPr/>
      <dgm:t>
        <a:bodyPr/>
        <a:lstStyle/>
        <a:p>
          <a:endParaRPr lang="ru-RU"/>
        </a:p>
      </dgm:t>
    </dgm:pt>
    <dgm:pt modelId="{0A8B5BF7-E7EB-47BB-BD87-C37C64ECAE0F}" type="pres">
      <dgm:prSet presAssocID="{0DEF9C35-6FAF-490D-B823-EB4A2C2608DB}" presName="comp" presStyleCnt="0"/>
      <dgm:spPr/>
      <dgm:t>
        <a:bodyPr/>
        <a:lstStyle/>
        <a:p>
          <a:endParaRPr lang="ru-RU"/>
        </a:p>
      </dgm:t>
    </dgm:pt>
    <dgm:pt modelId="{95455C3C-0154-48B9-9FE2-A775E9AED238}" type="pres">
      <dgm:prSet presAssocID="{0DEF9C35-6FAF-490D-B823-EB4A2C2608DB}" presName="box" presStyleLbl="node1" presStyleIdx="2" presStyleCnt="10"/>
      <dgm:spPr/>
      <dgm:t>
        <a:bodyPr/>
        <a:lstStyle/>
        <a:p>
          <a:endParaRPr lang="ru-RU"/>
        </a:p>
      </dgm:t>
    </dgm:pt>
    <dgm:pt modelId="{269D937A-3B5A-429B-8134-9B93C60884DC}" type="pres">
      <dgm:prSet presAssocID="{0DEF9C35-6FAF-490D-B823-EB4A2C2608DB}" presName="img" presStyleLbl="fgImgPlace1" presStyleIdx="2" presStyleCnt="1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1C596A5-4B62-48F1-BC84-87BF1995F243}" type="pres">
      <dgm:prSet presAssocID="{0DEF9C35-6FAF-490D-B823-EB4A2C2608DB}" presName="text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3AF355-D24E-44E7-BEA7-10CE5C0F8422}" type="pres">
      <dgm:prSet presAssocID="{E56ED73F-996E-4BF2-9409-3AE9DA95DFBE}" presName="spacer" presStyleCnt="0"/>
      <dgm:spPr/>
      <dgm:t>
        <a:bodyPr/>
        <a:lstStyle/>
        <a:p>
          <a:endParaRPr lang="ru-RU"/>
        </a:p>
      </dgm:t>
    </dgm:pt>
    <dgm:pt modelId="{CCA1A9F6-480D-44AE-9480-A2D9B7C8DAC2}" type="pres">
      <dgm:prSet presAssocID="{3DBD4C22-248E-450C-8323-060A4A0813A5}" presName="comp" presStyleCnt="0"/>
      <dgm:spPr/>
      <dgm:t>
        <a:bodyPr/>
        <a:lstStyle/>
        <a:p>
          <a:endParaRPr lang="ru-RU"/>
        </a:p>
      </dgm:t>
    </dgm:pt>
    <dgm:pt modelId="{E0FE989A-6CEC-4719-A19A-35B6667D1E58}" type="pres">
      <dgm:prSet presAssocID="{3DBD4C22-248E-450C-8323-060A4A0813A5}" presName="box" presStyleLbl="node1" presStyleIdx="3" presStyleCnt="10"/>
      <dgm:spPr/>
      <dgm:t>
        <a:bodyPr/>
        <a:lstStyle/>
        <a:p>
          <a:endParaRPr lang="ru-RU"/>
        </a:p>
      </dgm:t>
    </dgm:pt>
    <dgm:pt modelId="{4D406318-EF03-46E6-9AB6-D997E4C9816F}" type="pres">
      <dgm:prSet presAssocID="{3DBD4C22-248E-450C-8323-060A4A0813A5}" presName="img" presStyleLbl="fgImgPlace1" presStyleIdx="3" presStyleCnt="1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935B362-8995-45BF-80A7-31E465F3EF9B}" type="pres">
      <dgm:prSet presAssocID="{3DBD4C22-248E-450C-8323-060A4A0813A5}" presName="text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9C5742-385B-4524-9CF5-236B5FEE65D7}" type="pres">
      <dgm:prSet presAssocID="{D1584CE4-1F6A-4949-801F-235870ABE64C}" presName="spacer" presStyleCnt="0"/>
      <dgm:spPr/>
      <dgm:t>
        <a:bodyPr/>
        <a:lstStyle/>
        <a:p>
          <a:endParaRPr lang="ru-RU"/>
        </a:p>
      </dgm:t>
    </dgm:pt>
    <dgm:pt modelId="{A9532253-49F4-45D0-8A43-9CF8614D03F1}" type="pres">
      <dgm:prSet presAssocID="{5600A029-D579-46A7-AB20-99B48DCAE01C}" presName="comp" presStyleCnt="0"/>
      <dgm:spPr/>
      <dgm:t>
        <a:bodyPr/>
        <a:lstStyle/>
        <a:p>
          <a:endParaRPr lang="ru-RU"/>
        </a:p>
      </dgm:t>
    </dgm:pt>
    <dgm:pt modelId="{7BD91FB4-9007-4737-BFD4-ACEA6C75672C}" type="pres">
      <dgm:prSet presAssocID="{5600A029-D579-46A7-AB20-99B48DCAE01C}" presName="box" presStyleLbl="node1" presStyleIdx="4" presStyleCnt="10"/>
      <dgm:spPr/>
      <dgm:t>
        <a:bodyPr/>
        <a:lstStyle/>
        <a:p>
          <a:endParaRPr lang="ru-RU"/>
        </a:p>
      </dgm:t>
    </dgm:pt>
    <dgm:pt modelId="{685CBC01-91F0-4F43-9BFE-903AD93D3CAA}" type="pres">
      <dgm:prSet presAssocID="{5600A029-D579-46A7-AB20-99B48DCAE01C}" presName="img" presStyleLbl="fgImgPlace1" presStyleIdx="4" presStyleCnt="10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35C7815-2DB3-4FCC-92D0-5C4E960CDCC4}" type="pres">
      <dgm:prSet presAssocID="{5600A029-D579-46A7-AB20-99B48DCAE01C}" presName="text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CA57DD-7333-4302-9964-42B5E810A5EE}" type="pres">
      <dgm:prSet presAssocID="{50A9D393-3E69-4742-A37F-67F45577C519}" presName="spacer" presStyleCnt="0"/>
      <dgm:spPr/>
      <dgm:t>
        <a:bodyPr/>
        <a:lstStyle/>
        <a:p>
          <a:endParaRPr lang="ru-RU"/>
        </a:p>
      </dgm:t>
    </dgm:pt>
    <dgm:pt modelId="{3CEC5F8E-522B-4777-B641-73FEB996038F}" type="pres">
      <dgm:prSet presAssocID="{2D27003B-F4C9-4B77-B798-8F07D0D8526E}" presName="comp" presStyleCnt="0"/>
      <dgm:spPr/>
    </dgm:pt>
    <dgm:pt modelId="{8A88EF4C-943B-4F41-B408-9D302A42584A}" type="pres">
      <dgm:prSet presAssocID="{2D27003B-F4C9-4B77-B798-8F07D0D8526E}" presName="box" presStyleLbl="node1" presStyleIdx="5" presStyleCnt="10"/>
      <dgm:spPr/>
      <dgm:t>
        <a:bodyPr/>
        <a:lstStyle/>
        <a:p>
          <a:endParaRPr lang="ru-RU"/>
        </a:p>
      </dgm:t>
    </dgm:pt>
    <dgm:pt modelId="{0F4A9932-C018-4372-B103-06E089C4AD6A}" type="pres">
      <dgm:prSet presAssocID="{2D27003B-F4C9-4B77-B798-8F07D0D8526E}" presName="img" presStyleLbl="fgImgPlace1" presStyleIdx="5" presStyleCnt="10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A0E5EDF-8703-49A5-8217-E3E4B11E8E8B}" type="pres">
      <dgm:prSet presAssocID="{2D27003B-F4C9-4B77-B798-8F07D0D8526E}" presName="text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238A85-AEA9-4576-882B-B8BBC2784E3C}" type="pres">
      <dgm:prSet presAssocID="{9731700B-2B04-42DB-B553-4B01A43CA55F}" presName="spacer" presStyleCnt="0"/>
      <dgm:spPr/>
    </dgm:pt>
    <dgm:pt modelId="{C3F30A5C-1CF7-4964-A101-930AC101AD4D}" type="pres">
      <dgm:prSet presAssocID="{699E5FA5-3A58-4DB6-9F04-BC033597B658}" presName="comp" presStyleCnt="0"/>
      <dgm:spPr/>
      <dgm:t>
        <a:bodyPr/>
        <a:lstStyle/>
        <a:p>
          <a:endParaRPr lang="ru-RU"/>
        </a:p>
      </dgm:t>
    </dgm:pt>
    <dgm:pt modelId="{F6DE2368-A575-4D50-BCD8-CF90B3D5090E}" type="pres">
      <dgm:prSet presAssocID="{699E5FA5-3A58-4DB6-9F04-BC033597B658}" presName="box" presStyleLbl="node1" presStyleIdx="6" presStyleCnt="10"/>
      <dgm:spPr/>
      <dgm:t>
        <a:bodyPr/>
        <a:lstStyle/>
        <a:p>
          <a:endParaRPr lang="ru-RU"/>
        </a:p>
      </dgm:t>
    </dgm:pt>
    <dgm:pt modelId="{AAADBC14-BA59-4D35-9776-E0EC2949228B}" type="pres">
      <dgm:prSet presAssocID="{699E5FA5-3A58-4DB6-9F04-BC033597B658}" presName="img" presStyleLbl="fgImgPlace1" presStyleIdx="6" presStyleCnt="10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E310DB4-86E1-4B3F-93DF-DE152F6123DA}" type="pres">
      <dgm:prSet presAssocID="{699E5FA5-3A58-4DB6-9F04-BC033597B658}" presName="text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9F3EF-AAAE-4D38-B2A1-F12859C36580}" type="pres">
      <dgm:prSet presAssocID="{3350DBD0-61A2-4426-A896-09A797A19FCF}" presName="spacer" presStyleCnt="0"/>
      <dgm:spPr/>
      <dgm:t>
        <a:bodyPr/>
        <a:lstStyle/>
        <a:p>
          <a:endParaRPr lang="ru-RU"/>
        </a:p>
      </dgm:t>
    </dgm:pt>
    <dgm:pt modelId="{4A89B2B3-0264-403C-90A5-EB3FB68B088E}" type="pres">
      <dgm:prSet presAssocID="{F204C727-7286-45DD-BAFB-8B32C567F88F}" presName="comp" presStyleCnt="0"/>
      <dgm:spPr/>
      <dgm:t>
        <a:bodyPr/>
        <a:lstStyle/>
        <a:p>
          <a:endParaRPr lang="ru-RU"/>
        </a:p>
      </dgm:t>
    </dgm:pt>
    <dgm:pt modelId="{A1EF3F8A-433F-46E7-B8E2-CD4C81558EF0}" type="pres">
      <dgm:prSet presAssocID="{F204C727-7286-45DD-BAFB-8B32C567F88F}" presName="box" presStyleLbl="node1" presStyleIdx="7" presStyleCnt="10"/>
      <dgm:spPr/>
      <dgm:t>
        <a:bodyPr/>
        <a:lstStyle/>
        <a:p>
          <a:endParaRPr lang="ru-RU"/>
        </a:p>
      </dgm:t>
    </dgm:pt>
    <dgm:pt modelId="{44AF1E29-8CE1-41E0-8545-1EBBD3730315}" type="pres">
      <dgm:prSet presAssocID="{F204C727-7286-45DD-BAFB-8B32C567F88F}" presName="img" presStyleLbl="fgImgPlace1" presStyleIdx="7" presStyleCnt="10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8EFEC83-A66F-4E65-8D12-3383EA084601}" type="pres">
      <dgm:prSet presAssocID="{F204C727-7286-45DD-BAFB-8B32C567F88F}" presName="text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FDD5D8-70CB-4970-9CC5-917C7F47D8C8}" type="pres">
      <dgm:prSet presAssocID="{91B509E4-EA84-4A95-97DF-AC41566B6445}" presName="spacer" presStyleCnt="0"/>
      <dgm:spPr/>
      <dgm:t>
        <a:bodyPr/>
        <a:lstStyle/>
        <a:p>
          <a:endParaRPr lang="ru-RU"/>
        </a:p>
      </dgm:t>
    </dgm:pt>
    <dgm:pt modelId="{9020C410-3A49-4530-8AF6-063040441545}" type="pres">
      <dgm:prSet presAssocID="{DBA061C7-3BAE-4F63-8206-049000AEDBE1}" presName="comp" presStyleCnt="0"/>
      <dgm:spPr/>
      <dgm:t>
        <a:bodyPr/>
        <a:lstStyle/>
        <a:p>
          <a:endParaRPr lang="ru-RU"/>
        </a:p>
      </dgm:t>
    </dgm:pt>
    <dgm:pt modelId="{90125EF8-D68C-45F7-BC86-26B52B0E7A72}" type="pres">
      <dgm:prSet presAssocID="{DBA061C7-3BAE-4F63-8206-049000AEDBE1}" presName="box" presStyleLbl="node1" presStyleIdx="8" presStyleCnt="10"/>
      <dgm:spPr/>
      <dgm:t>
        <a:bodyPr/>
        <a:lstStyle/>
        <a:p>
          <a:endParaRPr lang="ru-RU"/>
        </a:p>
      </dgm:t>
    </dgm:pt>
    <dgm:pt modelId="{821C1145-D930-499C-902E-5D63485AA514}" type="pres">
      <dgm:prSet presAssocID="{DBA061C7-3BAE-4F63-8206-049000AEDBE1}" presName="img" presStyleLbl="fgImgPlace1" presStyleIdx="8" presStyleCnt="10"/>
      <dgm:spPr>
        <a:blipFill rotWithShape="1">
          <a:blip xmlns:r="http://schemas.openxmlformats.org/officeDocument/2006/relationships" r:embed="rId9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20EB05A-4C4B-46CB-9C04-682EF420C365}" type="pres">
      <dgm:prSet presAssocID="{DBA061C7-3BAE-4F63-8206-049000AEDBE1}" presName="text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BB94E2-BD10-41F7-9274-68BBAF19E6AD}" type="pres">
      <dgm:prSet presAssocID="{F76C714D-B818-4766-AD8D-C8A01D2C0F53}" presName="spacer" presStyleCnt="0"/>
      <dgm:spPr/>
      <dgm:t>
        <a:bodyPr/>
        <a:lstStyle/>
        <a:p>
          <a:endParaRPr lang="ru-RU"/>
        </a:p>
      </dgm:t>
    </dgm:pt>
    <dgm:pt modelId="{8431A70B-9C68-499C-A90F-7DCEDF188F43}" type="pres">
      <dgm:prSet presAssocID="{A865B991-743B-411D-A54B-044362924AAE}" presName="comp" presStyleCnt="0"/>
      <dgm:spPr/>
      <dgm:t>
        <a:bodyPr/>
        <a:lstStyle/>
        <a:p>
          <a:endParaRPr lang="ru-RU"/>
        </a:p>
      </dgm:t>
    </dgm:pt>
    <dgm:pt modelId="{DF4EE318-4463-44C2-B0F3-54FE4DC3579C}" type="pres">
      <dgm:prSet presAssocID="{A865B991-743B-411D-A54B-044362924AAE}" presName="box" presStyleLbl="node1" presStyleIdx="9" presStyleCnt="10"/>
      <dgm:spPr/>
      <dgm:t>
        <a:bodyPr/>
        <a:lstStyle/>
        <a:p>
          <a:endParaRPr lang="ru-RU"/>
        </a:p>
      </dgm:t>
    </dgm:pt>
    <dgm:pt modelId="{A2CFE0D6-34E0-4E86-9982-5FA11C1E16DF}" type="pres">
      <dgm:prSet presAssocID="{A865B991-743B-411D-A54B-044362924AAE}" presName="img" presStyleLbl="fgImgPlace1" presStyleIdx="9" presStyleCnt="10"/>
      <dgm:spPr>
        <a:blipFill rotWithShape="1">
          <a:blip xmlns:r="http://schemas.openxmlformats.org/officeDocument/2006/relationships" r:embed="rId10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840611A-A0FF-4028-8832-48A96CE837B1}" type="pres">
      <dgm:prSet presAssocID="{A865B991-743B-411D-A54B-044362924AAE}" presName="text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2DCBA0-59BB-4D70-9C34-3FD483318F7E}" type="presOf" srcId="{F204C727-7286-45DD-BAFB-8B32C567F88F}" destId="{A1EF3F8A-433F-46E7-B8E2-CD4C81558EF0}" srcOrd="0" destOrd="0" presId="urn:microsoft.com/office/officeart/2005/8/layout/vList4#2"/>
    <dgm:cxn modelId="{D6D542AF-DB56-42D0-A4EA-05C4E6A34901}" srcId="{6EDD8CBC-27AF-43FB-BD88-E1138AB97FF7}" destId="{3DBD4C22-248E-450C-8323-060A4A0813A5}" srcOrd="3" destOrd="0" parTransId="{EAD0E6AF-33DC-4C57-B402-29FC13821716}" sibTransId="{D1584CE4-1F6A-4949-801F-235870ABE64C}"/>
    <dgm:cxn modelId="{41F65884-07DD-45BE-AFDE-068A62E514D8}" type="presOf" srcId="{DA2A3AD9-AC34-4BD8-8834-1FC359038D50}" destId="{ED3C96CE-78F3-4B9C-A411-ABDFAFAF3DA3}" srcOrd="1" destOrd="0" presId="urn:microsoft.com/office/officeart/2005/8/layout/vList4#2"/>
    <dgm:cxn modelId="{F033B7C2-18E2-4AEC-ADCA-030ED91DBE56}" type="presOf" srcId="{0DEF9C35-6FAF-490D-B823-EB4A2C2608DB}" destId="{11C596A5-4B62-48F1-BC84-87BF1995F243}" srcOrd="1" destOrd="0" presId="urn:microsoft.com/office/officeart/2005/8/layout/vList4#2"/>
    <dgm:cxn modelId="{D30EC8DC-35A8-400D-9E80-4EFEF8B7F430}" type="presOf" srcId="{DBA061C7-3BAE-4F63-8206-049000AEDBE1}" destId="{D20EB05A-4C4B-46CB-9C04-682EF420C365}" srcOrd="1" destOrd="0" presId="urn:microsoft.com/office/officeart/2005/8/layout/vList4#2"/>
    <dgm:cxn modelId="{483B91D3-CE16-45C0-A2F7-2480F177B243}" srcId="{6EDD8CBC-27AF-43FB-BD88-E1138AB97FF7}" destId="{0DEF9C35-6FAF-490D-B823-EB4A2C2608DB}" srcOrd="2" destOrd="0" parTransId="{A8FA37CF-D083-4867-8766-E4BB34601103}" sibTransId="{E56ED73F-996E-4BF2-9409-3AE9DA95DFBE}"/>
    <dgm:cxn modelId="{8328B2D6-8AE6-4F58-8B27-8740F04482E3}" type="presOf" srcId="{6EDD8CBC-27AF-43FB-BD88-E1138AB97FF7}" destId="{7289F9E7-62F8-4687-83E1-2D891DCA2486}" srcOrd="0" destOrd="0" presId="urn:microsoft.com/office/officeart/2005/8/layout/vList4#2"/>
    <dgm:cxn modelId="{234AA1AF-E00E-43F2-9397-4614E6CB269E}" type="presOf" srcId="{F204C727-7286-45DD-BAFB-8B32C567F88F}" destId="{D8EFEC83-A66F-4E65-8D12-3383EA084601}" srcOrd="1" destOrd="0" presId="urn:microsoft.com/office/officeart/2005/8/layout/vList4#2"/>
    <dgm:cxn modelId="{5E592DB0-654B-4E96-9338-A54F36595EDF}" type="presOf" srcId="{0DEF9C35-6FAF-490D-B823-EB4A2C2608DB}" destId="{95455C3C-0154-48B9-9FE2-A775E9AED238}" srcOrd="0" destOrd="0" presId="urn:microsoft.com/office/officeart/2005/8/layout/vList4#2"/>
    <dgm:cxn modelId="{19574FB4-2E7A-4BAE-9E94-EAB28F8B5933}" type="presOf" srcId="{5600A029-D579-46A7-AB20-99B48DCAE01C}" destId="{7BD91FB4-9007-4737-BFD4-ACEA6C75672C}" srcOrd="0" destOrd="0" presId="urn:microsoft.com/office/officeart/2005/8/layout/vList4#2"/>
    <dgm:cxn modelId="{F205CDCF-C4BC-4EEE-9F5C-9EA93D05D3D3}" srcId="{6EDD8CBC-27AF-43FB-BD88-E1138AB97FF7}" destId="{2D27003B-F4C9-4B77-B798-8F07D0D8526E}" srcOrd="5" destOrd="0" parTransId="{E43962B8-F159-4D15-9099-A7F3BFBBC186}" sibTransId="{9731700B-2B04-42DB-B553-4B01A43CA55F}"/>
    <dgm:cxn modelId="{5347F4D1-D5C2-4F54-B685-C2E2B15F3B27}" srcId="{6EDD8CBC-27AF-43FB-BD88-E1138AB97FF7}" destId="{A865B991-743B-411D-A54B-044362924AAE}" srcOrd="9" destOrd="0" parTransId="{338812AA-FD72-4335-A729-B359194B0EE2}" sibTransId="{8D950F88-374D-4D18-951B-01B46A1BFE08}"/>
    <dgm:cxn modelId="{41BD59C7-B173-49B4-ABF0-EA62ADC18598}" type="presOf" srcId="{699E5FA5-3A58-4DB6-9F04-BC033597B658}" destId="{F6DE2368-A575-4D50-BCD8-CF90B3D5090E}" srcOrd="0" destOrd="0" presId="urn:microsoft.com/office/officeart/2005/8/layout/vList4#2"/>
    <dgm:cxn modelId="{8C1D3C7C-0300-441D-8901-F7430D8E8765}" type="presOf" srcId="{3DBD4C22-248E-450C-8323-060A4A0813A5}" destId="{C935B362-8995-45BF-80A7-31E465F3EF9B}" srcOrd="1" destOrd="0" presId="urn:microsoft.com/office/officeart/2005/8/layout/vList4#2"/>
    <dgm:cxn modelId="{6DD7B505-3B36-441E-863D-65D82A0A7F73}" srcId="{6EDD8CBC-27AF-43FB-BD88-E1138AB97FF7}" destId="{678C8225-D3E5-4074-8D6A-EC11DAC5A726}" srcOrd="1" destOrd="0" parTransId="{73EC2D84-CB90-4E0B-A616-82DF71C4AC41}" sibTransId="{CD5F67ED-E2FD-4ABF-90EE-8802E0758EDD}"/>
    <dgm:cxn modelId="{F12FCD72-C9AB-4C0D-BA26-324136F02E09}" type="presOf" srcId="{699E5FA5-3A58-4DB6-9F04-BC033597B658}" destId="{9E310DB4-86E1-4B3F-93DF-DE152F6123DA}" srcOrd="1" destOrd="0" presId="urn:microsoft.com/office/officeart/2005/8/layout/vList4#2"/>
    <dgm:cxn modelId="{7DDA6680-AE28-42F6-9F45-F0FF480DCAB1}" srcId="{6EDD8CBC-27AF-43FB-BD88-E1138AB97FF7}" destId="{699E5FA5-3A58-4DB6-9F04-BC033597B658}" srcOrd="6" destOrd="0" parTransId="{073E35BE-DC17-4008-80E9-38978CB11F0C}" sibTransId="{3350DBD0-61A2-4426-A896-09A797A19FCF}"/>
    <dgm:cxn modelId="{45ABDB7B-B93F-4B07-A23B-D47FC7C7570F}" type="presOf" srcId="{678C8225-D3E5-4074-8D6A-EC11DAC5A726}" destId="{6D823202-2319-4D52-BBF6-7610C4B88E28}" srcOrd="0" destOrd="0" presId="urn:microsoft.com/office/officeart/2005/8/layout/vList4#2"/>
    <dgm:cxn modelId="{F3E83C2C-06E1-44E0-88E6-744833646D79}" type="presOf" srcId="{A865B991-743B-411D-A54B-044362924AAE}" destId="{DF4EE318-4463-44C2-B0F3-54FE4DC3579C}" srcOrd="0" destOrd="0" presId="urn:microsoft.com/office/officeart/2005/8/layout/vList4#2"/>
    <dgm:cxn modelId="{765FE35F-DD28-46E9-8469-413B74286D5B}" srcId="{6EDD8CBC-27AF-43FB-BD88-E1138AB97FF7}" destId="{DBA061C7-3BAE-4F63-8206-049000AEDBE1}" srcOrd="8" destOrd="0" parTransId="{67CD3DCB-3B48-4717-84B3-2108837188BA}" sibTransId="{F76C714D-B818-4766-AD8D-C8A01D2C0F53}"/>
    <dgm:cxn modelId="{64EBB4BA-C8ED-43F1-8BF9-DBEC5B98A5C4}" type="presOf" srcId="{2D27003B-F4C9-4B77-B798-8F07D0D8526E}" destId="{8A0E5EDF-8703-49A5-8217-E3E4B11E8E8B}" srcOrd="1" destOrd="0" presId="urn:microsoft.com/office/officeart/2005/8/layout/vList4#2"/>
    <dgm:cxn modelId="{53E3AF42-D986-43D7-958E-076C1B8C1DC4}" srcId="{6EDD8CBC-27AF-43FB-BD88-E1138AB97FF7}" destId="{F204C727-7286-45DD-BAFB-8B32C567F88F}" srcOrd="7" destOrd="0" parTransId="{AEB5EEBF-6AE0-41A2-9FF5-F2F4B5366B79}" sibTransId="{91B509E4-EA84-4A95-97DF-AC41566B6445}"/>
    <dgm:cxn modelId="{D4BF86F0-F92F-4757-8BC2-4740C39E4F9B}" type="presOf" srcId="{2D27003B-F4C9-4B77-B798-8F07D0D8526E}" destId="{8A88EF4C-943B-4F41-B408-9D302A42584A}" srcOrd="0" destOrd="0" presId="urn:microsoft.com/office/officeart/2005/8/layout/vList4#2"/>
    <dgm:cxn modelId="{B3AD78DD-1E0D-4A28-A21B-422A47E67420}" type="presOf" srcId="{3DBD4C22-248E-450C-8323-060A4A0813A5}" destId="{E0FE989A-6CEC-4719-A19A-35B6667D1E58}" srcOrd="0" destOrd="0" presId="urn:microsoft.com/office/officeart/2005/8/layout/vList4#2"/>
    <dgm:cxn modelId="{37F451C8-B53C-4E4E-84DA-7CE506CE0DB5}" type="presOf" srcId="{5600A029-D579-46A7-AB20-99B48DCAE01C}" destId="{135C7815-2DB3-4FCC-92D0-5C4E960CDCC4}" srcOrd="1" destOrd="0" presId="urn:microsoft.com/office/officeart/2005/8/layout/vList4#2"/>
    <dgm:cxn modelId="{9A331B16-F11F-42DF-AE15-E8A672D3B25C}" srcId="{6EDD8CBC-27AF-43FB-BD88-E1138AB97FF7}" destId="{DA2A3AD9-AC34-4BD8-8834-1FC359038D50}" srcOrd="0" destOrd="0" parTransId="{4F5BDA59-1508-4B5C-B34D-8993CF7622EF}" sibTransId="{FCD0C8CB-C13A-4E29-B262-6D67BF869362}"/>
    <dgm:cxn modelId="{43E9CC74-A01B-4A60-A50E-97A0E97C3515}" type="presOf" srcId="{DA2A3AD9-AC34-4BD8-8834-1FC359038D50}" destId="{90E3B912-2E92-4028-A16E-6CD146A9ED88}" srcOrd="0" destOrd="0" presId="urn:microsoft.com/office/officeart/2005/8/layout/vList4#2"/>
    <dgm:cxn modelId="{4388C065-2251-42A3-9175-85BE35CBA447}" type="presOf" srcId="{DBA061C7-3BAE-4F63-8206-049000AEDBE1}" destId="{90125EF8-D68C-45F7-BC86-26B52B0E7A72}" srcOrd="0" destOrd="0" presId="urn:microsoft.com/office/officeart/2005/8/layout/vList4#2"/>
    <dgm:cxn modelId="{D9BE5CF3-2429-4E1D-9339-587B3B42FF59}" srcId="{6EDD8CBC-27AF-43FB-BD88-E1138AB97FF7}" destId="{5600A029-D579-46A7-AB20-99B48DCAE01C}" srcOrd="4" destOrd="0" parTransId="{B94B733F-F81A-46A8-BDD7-F0E483229CE2}" sibTransId="{50A9D393-3E69-4742-A37F-67F45577C519}"/>
    <dgm:cxn modelId="{5613556B-0442-4E50-820F-6C007AE84333}" type="presOf" srcId="{A865B991-743B-411D-A54B-044362924AAE}" destId="{A840611A-A0FF-4028-8832-48A96CE837B1}" srcOrd="1" destOrd="0" presId="urn:microsoft.com/office/officeart/2005/8/layout/vList4#2"/>
    <dgm:cxn modelId="{9478468F-D501-4F65-A550-20215E51AA13}" type="presOf" srcId="{678C8225-D3E5-4074-8D6A-EC11DAC5A726}" destId="{5AF5BCB0-EE27-49A2-8304-E51D8F29CE28}" srcOrd="1" destOrd="0" presId="urn:microsoft.com/office/officeart/2005/8/layout/vList4#2"/>
    <dgm:cxn modelId="{EA5E2132-DF74-48D1-9951-296815A66260}" type="presParOf" srcId="{7289F9E7-62F8-4687-83E1-2D891DCA2486}" destId="{C888C272-CEA3-48A4-AB82-4CE41A8C1327}" srcOrd="0" destOrd="0" presId="urn:microsoft.com/office/officeart/2005/8/layout/vList4#2"/>
    <dgm:cxn modelId="{89A1C6F8-E493-4CB0-B6A4-4890CEABAB87}" type="presParOf" srcId="{C888C272-CEA3-48A4-AB82-4CE41A8C1327}" destId="{90E3B912-2E92-4028-A16E-6CD146A9ED88}" srcOrd="0" destOrd="0" presId="urn:microsoft.com/office/officeart/2005/8/layout/vList4#2"/>
    <dgm:cxn modelId="{BCABD5FB-825D-4356-A249-022B9FF51B80}" type="presParOf" srcId="{C888C272-CEA3-48A4-AB82-4CE41A8C1327}" destId="{40C8F022-E1B1-4DD3-A601-62347336EF2E}" srcOrd="1" destOrd="0" presId="urn:microsoft.com/office/officeart/2005/8/layout/vList4#2"/>
    <dgm:cxn modelId="{952DE2F8-73D1-4D3B-8AE6-5BCD00F2C379}" type="presParOf" srcId="{C888C272-CEA3-48A4-AB82-4CE41A8C1327}" destId="{ED3C96CE-78F3-4B9C-A411-ABDFAFAF3DA3}" srcOrd="2" destOrd="0" presId="urn:microsoft.com/office/officeart/2005/8/layout/vList4#2"/>
    <dgm:cxn modelId="{7F5B9DF0-5538-4ADB-B2E7-FF5C1D37AE81}" type="presParOf" srcId="{7289F9E7-62F8-4687-83E1-2D891DCA2486}" destId="{2B9F815C-7BED-4180-9EA3-52BD86FE2533}" srcOrd="1" destOrd="0" presId="urn:microsoft.com/office/officeart/2005/8/layout/vList4#2"/>
    <dgm:cxn modelId="{84A92B12-D47F-40E0-B464-CF64E4FCF857}" type="presParOf" srcId="{7289F9E7-62F8-4687-83E1-2D891DCA2486}" destId="{C958FB04-2644-433F-8278-701EBD041049}" srcOrd="2" destOrd="0" presId="urn:microsoft.com/office/officeart/2005/8/layout/vList4#2"/>
    <dgm:cxn modelId="{586164A6-A1B5-4FF2-9B8B-67E379A60992}" type="presParOf" srcId="{C958FB04-2644-433F-8278-701EBD041049}" destId="{6D823202-2319-4D52-BBF6-7610C4B88E28}" srcOrd="0" destOrd="0" presId="urn:microsoft.com/office/officeart/2005/8/layout/vList4#2"/>
    <dgm:cxn modelId="{D6B624C0-55A9-4872-AB56-C8E4E5FE02EF}" type="presParOf" srcId="{C958FB04-2644-433F-8278-701EBD041049}" destId="{4B7EA64A-0444-4F6C-A17F-46D2DB083340}" srcOrd="1" destOrd="0" presId="urn:microsoft.com/office/officeart/2005/8/layout/vList4#2"/>
    <dgm:cxn modelId="{4583CF6F-C30A-4997-A9C5-F6B787999BDA}" type="presParOf" srcId="{C958FB04-2644-433F-8278-701EBD041049}" destId="{5AF5BCB0-EE27-49A2-8304-E51D8F29CE28}" srcOrd="2" destOrd="0" presId="urn:microsoft.com/office/officeart/2005/8/layout/vList4#2"/>
    <dgm:cxn modelId="{08B2C190-A958-4F97-BFA3-2E4CC86B211B}" type="presParOf" srcId="{7289F9E7-62F8-4687-83E1-2D891DCA2486}" destId="{1F964DF7-50C5-4654-B375-60BDB0D23D84}" srcOrd="3" destOrd="0" presId="urn:microsoft.com/office/officeart/2005/8/layout/vList4#2"/>
    <dgm:cxn modelId="{A56DBA49-F24D-4088-9733-8BC6774D5479}" type="presParOf" srcId="{7289F9E7-62F8-4687-83E1-2D891DCA2486}" destId="{0A8B5BF7-E7EB-47BB-BD87-C37C64ECAE0F}" srcOrd="4" destOrd="0" presId="urn:microsoft.com/office/officeart/2005/8/layout/vList4#2"/>
    <dgm:cxn modelId="{06E0229F-C05B-4F22-99AC-2B6EA6E2DEFD}" type="presParOf" srcId="{0A8B5BF7-E7EB-47BB-BD87-C37C64ECAE0F}" destId="{95455C3C-0154-48B9-9FE2-A775E9AED238}" srcOrd="0" destOrd="0" presId="urn:microsoft.com/office/officeart/2005/8/layout/vList4#2"/>
    <dgm:cxn modelId="{C2CE323D-4FEF-4EB4-9A84-51B57D41C6F8}" type="presParOf" srcId="{0A8B5BF7-E7EB-47BB-BD87-C37C64ECAE0F}" destId="{269D937A-3B5A-429B-8134-9B93C60884DC}" srcOrd="1" destOrd="0" presId="urn:microsoft.com/office/officeart/2005/8/layout/vList4#2"/>
    <dgm:cxn modelId="{FA0F9C28-126E-4829-9ADA-9A04D0CD5186}" type="presParOf" srcId="{0A8B5BF7-E7EB-47BB-BD87-C37C64ECAE0F}" destId="{11C596A5-4B62-48F1-BC84-87BF1995F243}" srcOrd="2" destOrd="0" presId="urn:microsoft.com/office/officeart/2005/8/layout/vList4#2"/>
    <dgm:cxn modelId="{8BD50EBA-85D2-414E-8203-824BFABF5999}" type="presParOf" srcId="{7289F9E7-62F8-4687-83E1-2D891DCA2486}" destId="{3D3AF355-D24E-44E7-BEA7-10CE5C0F8422}" srcOrd="5" destOrd="0" presId="urn:microsoft.com/office/officeart/2005/8/layout/vList4#2"/>
    <dgm:cxn modelId="{AD7A44BA-54BB-49AA-8A8C-AD2FC8A79F56}" type="presParOf" srcId="{7289F9E7-62F8-4687-83E1-2D891DCA2486}" destId="{CCA1A9F6-480D-44AE-9480-A2D9B7C8DAC2}" srcOrd="6" destOrd="0" presId="urn:microsoft.com/office/officeart/2005/8/layout/vList4#2"/>
    <dgm:cxn modelId="{6762B846-3D81-4164-B00A-5A97F4183757}" type="presParOf" srcId="{CCA1A9F6-480D-44AE-9480-A2D9B7C8DAC2}" destId="{E0FE989A-6CEC-4719-A19A-35B6667D1E58}" srcOrd="0" destOrd="0" presId="urn:microsoft.com/office/officeart/2005/8/layout/vList4#2"/>
    <dgm:cxn modelId="{EB7EB059-F77A-4C11-8281-1C6450592F7A}" type="presParOf" srcId="{CCA1A9F6-480D-44AE-9480-A2D9B7C8DAC2}" destId="{4D406318-EF03-46E6-9AB6-D997E4C9816F}" srcOrd="1" destOrd="0" presId="urn:microsoft.com/office/officeart/2005/8/layout/vList4#2"/>
    <dgm:cxn modelId="{394A6D42-CD3D-487B-9F1E-6D293CCCB217}" type="presParOf" srcId="{CCA1A9F6-480D-44AE-9480-A2D9B7C8DAC2}" destId="{C935B362-8995-45BF-80A7-31E465F3EF9B}" srcOrd="2" destOrd="0" presId="urn:microsoft.com/office/officeart/2005/8/layout/vList4#2"/>
    <dgm:cxn modelId="{C0EB7B21-B34B-4262-939E-B48AEA8EF84D}" type="presParOf" srcId="{7289F9E7-62F8-4687-83E1-2D891DCA2486}" destId="{4C9C5742-385B-4524-9CF5-236B5FEE65D7}" srcOrd="7" destOrd="0" presId="urn:microsoft.com/office/officeart/2005/8/layout/vList4#2"/>
    <dgm:cxn modelId="{597D4D58-E3C8-4E13-8AB3-11157E01ADD6}" type="presParOf" srcId="{7289F9E7-62F8-4687-83E1-2D891DCA2486}" destId="{A9532253-49F4-45D0-8A43-9CF8614D03F1}" srcOrd="8" destOrd="0" presId="urn:microsoft.com/office/officeart/2005/8/layout/vList4#2"/>
    <dgm:cxn modelId="{A3DEE178-0807-4DAF-B7B1-BAED1B89C5B5}" type="presParOf" srcId="{A9532253-49F4-45D0-8A43-9CF8614D03F1}" destId="{7BD91FB4-9007-4737-BFD4-ACEA6C75672C}" srcOrd="0" destOrd="0" presId="urn:microsoft.com/office/officeart/2005/8/layout/vList4#2"/>
    <dgm:cxn modelId="{3496FE71-7E91-4DC6-9BBA-697476C3F9DB}" type="presParOf" srcId="{A9532253-49F4-45D0-8A43-9CF8614D03F1}" destId="{685CBC01-91F0-4F43-9BFE-903AD93D3CAA}" srcOrd="1" destOrd="0" presId="urn:microsoft.com/office/officeart/2005/8/layout/vList4#2"/>
    <dgm:cxn modelId="{DC077E22-D297-49CD-A2DC-04209C6B016A}" type="presParOf" srcId="{A9532253-49F4-45D0-8A43-9CF8614D03F1}" destId="{135C7815-2DB3-4FCC-92D0-5C4E960CDCC4}" srcOrd="2" destOrd="0" presId="urn:microsoft.com/office/officeart/2005/8/layout/vList4#2"/>
    <dgm:cxn modelId="{CCC1AF02-BCB6-4EA2-A12C-A0D0F90B92CD}" type="presParOf" srcId="{7289F9E7-62F8-4687-83E1-2D891DCA2486}" destId="{5DCA57DD-7333-4302-9964-42B5E810A5EE}" srcOrd="9" destOrd="0" presId="urn:microsoft.com/office/officeart/2005/8/layout/vList4#2"/>
    <dgm:cxn modelId="{7A229EEC-C02D-4B7B-9066-BBB8322FD874}" type="presParOf" srcId="{7289F9E7-62F8-4687-83E1-2D891DCA2486}" destId="{3CEC5F8E-522B-4777-B641-73FEB996038F}" srcOrd="10" destOrd="0" presId="urn:microsoft.com/office/officeart/2005/8/layout/vList4#2"/>
    <dgm:cxn modelId="{B5FD98C0-B5DC-4A85-AF0A-FB6523C3E10E}" type="presParOf" srcId="{3CEC5F8E-522B-4777-B641-73FEB996038F}" destId="{8A88EF4C-943B-4F41-B408-9D302A42584A}" srcOrd="0" destOrd="0" presId="urn:microsoft.com/office/officeart/2005/8/layout/vList4#2"/>
    <dgm:cxn modelId="{9E632DD3-390E-4C52-807A-50051E181546}" type="presParOf" srcId="{3CEC5F8E-522B-4777-B641-73FEB996038F}" destId="{0F4A9932-C018-4372-B103-06E089C4AD6A}" srcOrd="1" destOrd="0" presId="urn:microsoft.com/office/officeart/2005/8/layout/vList4#2"/>
    <dgm:cxn modelId="{C61D86ED-DBAE-43F0-B61F-7FA6CD7B9482}" type="presParOf" srcId="{3CEC5F8E-522B-4777-B641-73FEB996038F}" destId="{8A0E5EDF-8703-49A5-8217-E3E4B11E8E8B}" srcOrd="2" destOrd="0" presId="urn:microsoft.com/office/officeart/2005/8/layout/vList4#2"/>
    <dgm:cxn modelId="{3A77405D-786A-4D5D-BE6E-7F9400376321}" type="presParOf" srcId="{7289F9E7-62F8-4687-83E1-2D891DCA2486}" destId="{7E238A85-AEA9-4576-882B-B8BBC2784E3C}" srcOrd="11" destOrd="0" presId="urn:microsoft.com/office/officeart/2005/8/layout/vList4#2"/>
    <dgm:cxn modelId="{B8C84C7E-DA8C-4220-BAB6-F8283D7ABFC7}" type="presParOf" srcId="{7289F9E7-62F8-4687-83E1-2D891DCA2486}" destId="{C3F30A5C-1CF7-4964-A101-930AC101AD4D}" srcOrd="12" destOrd="0" presId="urn:microsoft.com/office/officeart/2005/8/layout/vList4#2"/>
    <dgm:cxn modelId="{09265D60-90CD-4005-B0E3-5CEC82E8074C}" type="presParOf" srcId="{C3F30A5C-1CF7-4964-A101-930AC101AD4D}" destId="{F6DE2368-A575-4D50-BCD8-CF90B3D5090E}" srcOrd="0" destOrd="0" presId="urn:microsoft.com/office/officeart/2005/8/layout/vList4#2"/>
    <dgm:cxn modelId="{1CB45C85-D2A0-45E7-A8EE-841D1FA8E058}" type="presParOf" srcId="{C3F30A5C-1CF7-4964-A101-930AC101AD4D}" destId="{AAADBC14-BA59-4D35-9776-E0EC2949228B}" srcOrd="1" destOrd="0" presId="urn:microsoft.com/office/officeart/2005/8/layout/vList4#2"/>
    <dgm:cxn modelId="{B2D02B9F-7B58-4950-A5CB-AF61D0923261}" type="presParOf" srcId="{C3F30A5C-1CF7-4964-A101-930AC101AD4D}" destId="{9E310DB4-86E1-4B3F-93DF-DE152F6123DA}" srcOrd="2" destOrd="0" presId="urn:microsoft.com/office/officeart/2005/8/layout/vList4#2"/>
    <dgm:cxn modelId="{EFE3E12A-EC8D-4D6D-A4D4-4060AF13B5F7}" type="presParOf" srcId="{7289F9E7-62F8-4687-83E1-2D891DCA2486}" destId="{72D9F3EF-AAAE-4D38-B2A1-F12859C36580}" srcOrd="13" destOrd="0" presId="urn:microsoft.com/office/officeart/2005/8/layout/vList4#2"/>
    <dgm:cxn modelId="{BEE89803-0AF1-418F-9983-5AD7F1AA4A70}" type="presParOf" srcId="{7289F9E7-62F8-4687-83E1-2D891DCA2486}" destId="{4A89B2B3-0264-403C-90A5-EB3FB68B088E}" srcOrd="14" destOrd="0" presId="urn:microsoft.com/office/officeart/2005/8/layout/vList4#2"/>
    <dgm:cxn modelId="{BD8AE053-F726-4541-B9F9-687F29EF52AF}" type="presParOf" srcId="{4A89B2B3-0264-403C-90A5-EB3FB68B088E}" destId="{A1EF3F8A-433F-46E7-B8E2-CD4C81558EF0}" srcOrd="0" destOrd="0" presId="urn:microsoft.com/office/officeart/2005/8/layout/vList4#2"/>
    <dgm:cxn modelId="{0598CC01-7EE3-45E2-8960-0523B742A3AC}" type="presParOf" srcId="{4A89B2B3-0264-403C-90A5-EB3FB68B088E}" destId="{44AF1E29-8CE1-41E0-8545-1EBBD3730315}" srcOrd="1" destOrd="0" presId="urn:microsoft.com/office/officeart/2005/8/layout/vList4#2"/>
    <dgm:cxn modelId="{C11B017B-645F-4ECD-9133-70B11A3CAD0B}" type="presParOf" srcId="{4A89B2B3-0264-403C-90A5-EB3FB68B088E}" destId="{D8EFEC83-A66F-4E65-8D12-3383EA084601}" srcOrd="2" destOrd="0" presId="urn:microsoft.com/office/officeart/2005/8/layout/vList4#2"/>
    <dgm:cxn modelId="{1A24EA53-225A-48BF-B277-493CBC844DC0}" type="presParOf" srcId="{7289F9E7-62F8-4687-83E1-2D891DCA2486}" destId="{FAFDD5D8-70CB-4970-9CC5-917C7F47D8C8}" srcOrd="15" destOrd="0" presId="urn:microsoft.com/office/officeart/2005/8/layout/vList4#2"/>
    <dgm:cxn modelId="{F59EA3E2-BF45-4BB2-A21B-E1B26716626A}" type="presParOf" srcId="{7289F9E7-62F8-4687-83E1-2D891DCA2486}" destId="{9020C410-3A49-4530-8AF6-063040441545}" srcOrd="16" destOrd="0" presId="urn:microsoft.com/office/officeart/2005/8/layout/vList4#2"/>
    <dgm:cxn modelId="{7BEB59E1-6CB6-4C8A-A209-375181457B1B}" type="presParOf" srcId="{9020C410-3A49-4530-8AF6-063040441545}" destId="{90125EF8-D68C-45F7-BC86-26B52B0E7A72}" srcOrd="0" destOrd="0" presId="urn:microsoft.com/office/officeart/2005/8/layout/vList4#2"/>
    <dgm:cxn modelId="{21928632-D9D2-43B8-830F-0ECC3B3593CC}" type="presParOf" srcId="{9020C410-3A49-4530-8AF6-063040441545}" destId="{821C1145-D930-499C-902E-5D63485AA514}" srcOrd="1" destOrd="0" presId="urn:microsoft.com/office/officeart/2005/8/layout/vList4#2"/>
    <dgm:cxn modelId="{6814B912-C988-419F-8139-2FFCE4940B05}" type="presParOf" srcId="{9020C410-3A49-4530-8AF6-063040441545}" destId="{D20EB05A-4C4B-46CB-9C04-682EF420C365}" srcOrd="2" destOrd="0" presId="urn:microsoft.com/office/officeart/2005/8/layout/vList4#2"/>
    <dgm:cxn modelId="{A442C2B3-EE81-4B85-A3AE-ECA77BF92196}" type="presParOf" srcId="{7289F9E7-62F8-4687-83E1-2D891DCA2486}" destId="{A5BB94E2-BD10-41F7-9274-68BBAF19E6AD}" srcOrd="17" destOrd="0" presId="urn:microsoft.com/office/officeart/2005/8/layout/vList4#2"/>
    <dgm:cxn modelId="{9E09C8E6-00B3-4D43-84FD-7FC575A42104}" type="presParOf" srcId="{7289F9E7-62F8-4687-83E1-2D891DCA2486}" destId="{8431A70B-9C68-499C-A90F-7DCEDF188F43}" srcOrd="18" destOrd="0" presId="urn:microsoft.com/office/officeart/2005/8/layout/vList4#2"/>
    <dgm:cxn modelId="{500E5EBA-24C8-4BDB-924D-619D13714B5B}" type="presParOf" srcId="{8431A70B-9C68-499C-A90F-7DCEDF188F43}" destId="{DF4EE318-4463-44C2-B0F3-54FE4DC3579C}" srcOrd="0" destOrd="0" presId="urn:microsoft.com/office/officeart/2005/8/layout/vList4#2"/>
    <dgm:cxn modelId="{877C0F83-BB72-4D5E-BEF2-6FBF24ED18A9}" type="presParOf" srcId="{8431A70B-9C68-499C-A90F-7DCEDF188F43}" destId="{A2CFE0D6-34E0-4E86-9982-5FA11C1E16DF}" srcOrd="1" destOrd="0" presId="urn:microsoft.com/office/officeart/2005/8/layout/vList4#2"/>
    <dgm:cxn modelId="{DD7E709C-BB8A-48BC-A85F-B0325199D778}" type="presParOf" srcId="{8431A70B-9C68-499C-A90F-7DCEDF188F43}" destId="{A840611A-A0FF-4028-8832-48A96CE837B1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D8CBC-27AF-43FB-BD88-E1138AB97FF7}" type="doc">
      <dgm:prSet loTypeId="urn:microsoft.com/office/officeart/2005/8/layout/vList4#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04C727-7286-45DD-BAFB-8B32C567F88F}">
      <dgm:prSet custT="1"/>
      <dgm:spPr>
        <a:solidFill>
          <a:schemeClr val="accent1"/>
        </a:solidFill>
        <a:ln>
          <a:noFill/>
        </a:ln>
      </dgm:spPr>
      <dgm:t>
        <a:bodyPr rIns="0"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Стройтрансгаз, ЗАО </a:t>
          </a:r>
          <a:b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</a:b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(Аргус </a:t>
          </a:r>
          <a:r>
            <a:rPr kumimoji="0" lang="ru-RU" sz="1800" b="1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Пайплайн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 Сервис)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gm:t>
    </dgm:pt>
    <dgm:pt modelId="{91B509E4-EA84-4A95-97DF-AC41566B6445}" type="sibTrans" cxnId="{53E3AF42-D986-43D7-958E-076C1B8C1DC4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AEB5EEBF-6AE0-41A2-9FF5-F2F4B5366B79}" type="parTrans" cxnId="{53E3AF42-D986-43D7-958E-076C1B8C1DC4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0DEF9C35-6FAF-490D-B823-EB4A2C2608DB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pPr rtl="0"/>
          <a:r>
            <a:rPr kumimoji="0" lang="ru-RU" sz="1800" b="1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Межрегионтрубопроводстрой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gm:t>
    </dgm:pt>
    <dgm:pt modelId="{E56ED73F-996E-4BF2-9409-3AE9DA95DFBE}" type="sibTrans" cxnId="{483B91D3-CE16-45C0-A2F7-2480F177B243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A8FA37CF-D083-4867-8766-E4BB34601103}" type="parTrans" cxnId="{483B91D3-CE16-45C0-A2F7-2480F177B243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678C8225-D3E5-4074-8D6A-EC11DAC5A726}">
      <dgm:prSet custT="1"/>
      <dgm:spPr>
        <a:solidFill>
          <a:schemeClr val="accent1"/>
        </a:solidFill>
        <a:ln>
          <a:noFill/>
        </a:ln>
      </dgm:spPr>
      <dgm:t>
        <a:bodyPr/>
        <a:lstStyle/>
        <a:p>
          <a:pPr rtl="0"/>
          <a:r>
            <a:rPr kumimoji="0" lang="ru-RU" sz="1800" b="1" i="0" u="none" strike="noStrike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Стройгазмонтаж</a:t>
          </a:r>
          <a:endPara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gm:t>
    </dgm:pt>
    <dgm:pt modelId="{CD5F67ED-E2FD-4ABF-90EE-8802E0758EDD}" type="sibTrans" cxnId="{6DD7B505-3B36-441E-863D-65D82A0A7F73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73EC2D84-CB90-4E0B-A616-82DF71C4AC41}" type="parTrans" cxnId="{6DD7B505-3B36-441E-863D-65D82A0A7F73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DA2A3AD9-AC34-4BD8-8834-1FC359038D50}">
      <dgm:prSet custT="1"/>
      <dgm:spPr>
        <a:solidFill>
          <a:schemeClr val="accent1"/>
        </a:solidFill>
        <a:ln>
          <a:noFill/>
        </a:ln>
      </dgm:spPr>
      <dgm:t>
        <a:bodyPr/>
        <a:lstStyle/>
        <a:p>
          <a:pPr rtl="0"/>
          <a:r>
            <a:rPr kumimoji="0" lang="ru-RU" sz="1800" b="1" i="0" u="none" strike="noStrike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Стройгазконсалтинг</a:t>
          </a:r>
          <a:endParaRPr kumimoji="0" lang="ru-RU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gm:t>
    </dgm:pt>
    <dgm:pt modelId="{FCD0C8CB-C13A-4E29-B262-6D67BF869362}" type="sibTrans" cxnId="{9A331B16-F11F-42DF-AE15-E8A672D3B25C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4F5BDA59-1508-4B5C-B34D-8993CF7622EF}" type="parTrans" cxnId="{9A331B16-F11F-42DF-AE15-E8A672D3B25C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A865B991-743B-411D-A54B-044362924AAE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ГСК «ВИС»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gm:t>
    </dgm:pt>
    <dgm:pt modelId="{8D950F88-374D-4D18-951B-01B46A1BFE08}" type="sibTrans" cxnId="{5347F4D1-D5C2-4F54-B685-C2E2B15F3B27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338812AA-FD72-4335-A729-B359194B0EE2}" type="parTrans" cxnId="{5347F4D1-D5C2-4F54-B685-C2E2B15F3B27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5600A029-D579-46A7-AB20-99B48DCAE01C}">
      <dgm:prSet custT="1"/>
      <dgm:spPr>
        <a:solidFill>
          <a:schemeClr val="accent1"/>
        </a:solidFill>
        <a:ln>
          <a:noFill/>
        </a:ln>
      </dgm:spPr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Стройтрансгаз, ОАО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gm:t>
    </dgm:pt>
    <dgm:pt modelId="{50A9D393-3E69-4742-A37F-67F45577C519}" type="sibTrans" cxnId="{D9BE5CF3-2429-4E1D-9339-587B3B42FF59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B94B733F-F81A-46A8-BDD7-F0E483229CE2}" type="parTrans" cxnId="{D9BE5CF3-2429-4E1D-9339-587B3B42FF59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3DBD4C22-248E-450C-8323-060A4A0813A5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pPr rtl="0"/>
          <a:r>
            <a:rPr kumimoji="0" lang="ru-RU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ВЕЛЕССТРОЙ</a:t>
          </a:r>
        </a:p>
      </dgm:t>
    </dgm:pt>
    <dgm:pt modelId="{EAD0E6AF-33DC-4C57-B402-29FC13821716}" type="parTrans" cxnId="{D6D542AF-DB56-42D0-A4EA-05C4E6A34901}">
      <dgm:prSet/>
      <dgm:spPr/>
      <dgm:t>
        <a:bodyPr/>
        <a:lstStyle/>
        <a:p>
          <a:endParaRPr lang="ru-RU"/>
        </a:p>
      </dgm:t>
    </dgm:pt>
    <dgm:pt modelId="{D1584CE4-1F6A-4949-801F-235870ABE64C}" type="sibTrans" cxnId="{D6D542AF-DB56-42D0-A4EA-05C4E6A34901}">
      <dgm:prSet/>
      <dgm:spPr/>
      <dgm:t>
        <a:bodyPr/>
        <a:lstStyle/>
        <a:p>
          <a:endParaRPr lang="ru-RU"/>
        </a:p>
      </dgm:t>
    </dgm:pt>
    <dgm:pt modelId="{699E5FA5-3A58-4DB6-9F04-BC033597B658}">
      <dgm:prSet custT="1"/>
      <dgm:spPr>
        <a:solidFill>
          <a:schemeClr val="accent1"/>
        </a:solidFill>
        <a:ln>
          <a:noFill/>
        </a:ln>
      </dgm:spPr>
      <dgm:t>
        <a:bodyPr/>
        <a:lstStyle/>
        <a:p>
          <a:pPr rtl="0"/>
          <a:r>
            <a:rPr kumimoji="0" lang="ru-RU" sz="1800" b="1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Глобалстрой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 Инжиниринг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gm:t>
    </dgm:pt>
    <dgm:pt modelId="{073E35BE-DC17-4008-80E9-38978CB11F0C}" type="parTrans" cxnId="{7DDA6680-AE28-42F6-9F45-F0FF480DCAB1}">
      <dgm:prSet/>
      <dgm:spPr/>
      <dgm:t>
        <a:bodyPr/>
        <a:lstStyle/>
        <a:p>
          <a:endParaRPr lang="ru-RU"/>
        </a:p>
      </dgm:t>
    </dgm:pt>
    <dgm:pt modelId="{3350DBD0-61A2-4426-A896-09A797A19FCF}" type="sibTrans" cxnId="{7DDA6680-AE28-42F6-9F45-F0FF480DCAB1}">
      <dgm:prSet/>
      <dgm:spPr/>
      <dgm:t>
        <a:bodyPr/>
        <a:lstStyle/>
        <a:p>
          <a:endParaRPr lang="ru-RU"/>
        </a:p>
      </dgm:t>
    </dgm:pt>
    <dgm:pt modelId="{DBA061C7-3BAE-4F63-8206-049000AEDBE1}">
      <dgm:prSet custT="1"/>
      <dgm:spPr>
        <a:solidFill>
          <a:srgbClr val="FF1D1D">
            <a:alpha val="65000"/>
          </a:srgbClr>
        </a:solidFill>
        <a:ln>
          <a:noFill/>
        </a:ln>
      </dgm:spPr>
      <dgm:t>
        <a:bodyPr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ЦЕНТРГАЗ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gm:t>
    </dgm:pt>
    <dgm:pt modelId="{67CD3DCB-3B48-4717-84B3-2108837188BA}" type="parTrans" cxnId="{765FE35F-DD28-46E9-8469-413B74286D5B}">
      <dgm:prSet/>
      <dgm:spPr/>
      <dgm:t>
        <a:bodyPr/>
        <a:lstStyle/>
        <a:p>
          <a:endParaRPr lang="ru-RU"/>
        </a:p>
      </dgm:t>
    </dgm:pt>
    <dgm:pt modelId="{F76C714D-B818-4766-AD8D-C8A01D2C0F53}" type="sibTrans" cxnId="{765FE35F-DD28-46E9-8469-413B74286D5B}">
      <dgm:prSet/>
      <dgm:spPr/>
      <dgm:t>
        <a:bodyPr/>
        <a:lstStyle/>
        <a:p>
          <a:endParaRPr lang="ru-RU"/>
        </a:p>
      </dgm:t>
    </dgm:pt>
    <dgm:pt modelId="{B382C671-5263-4BE1-B512-FE8023F83F84}">
      <dgm:prSet custT="1"/>
      <dgm:spPr>
        <a:solidFill>
          <a:schemeClr val="accent3">
            <a:lumMod val="75000"/>
          </a:schemeClr>
        </a:solidFill>
        <a:ln>
          <a:solidFill>
            <a:schemeClr val="accent1"/>
          </a:solidFill>
        </a:ln>
      </dgm:spPr>
      <dgm:t>
        <a:bodyPr rIns="0"/>
        <a:lstStyle/>
        <a:p>
          <a:pPr rtl="0"/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Трест </a:t>
          </a:r>
          <a:r>
            <a:rPr kumimoji="0" lang="ru-RU" sz="1800" b="1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Коксохиммонтаж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gm:t>
    </dgm:pt>
    <dgm:pt modelId="{D48020C6-F9B0-44E9-B459-51A5549015FC}" type="parTrans" cxnId="{71B5757D-9A70-4A41-AF25-07291234457B}">
      <dgm:prSet/>
      <dgm:spPr/>
      <dgm:t>
        <a:bodyPr/>
        <a:lstStyle/>
        <a:p>
          <a:endParaRPr lang="ru-RU"/>
        </a:p>
      </dgm:t>
    </dgm:pt>
    <dgm:pt modelId="{0232D233-A377-4C00-A6AF-5FABC8B084B0}" type="sibTrans" cxnId="{71B5757D-9A70-4A41-AF25-07291234457B}">
      <dgm:prSet/>
      <dgm:spPr/>
      <dgm:t>
        <a:bodyPr/>
        <a:lstStyle/>
        <a:p>
          <a:endParaRPr lang="ru-RU"/>
        </a:p>
      </dgm:t>
    </dgm:pt>
    <dgm:pt modelId="{7289F9E7-62F8-4687-83E1-2D891DCA2486}" type="pres">
      <dgm:prSet presAssocID="{6EDD8CBC-27AF-43FB-BD88-E1138AB97FF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88C272-CEA3-48A4-AB82-4CE41A8C1327}" type="pres">
      <dgm:prSet presAssocID="{DA2A3AD9-AC34-4BD8-8834-1FC359038D50}" presName="comp" presStyleCnt="0"/>
      <dgm:spPr/>
      <dgm:t>
        <a:bodyPr/>
        <a:lstStyle/>
        <a:p>
          <a:endParaRPr lang="ru-RU"/>
        </a:p>
      </dgm:t>
    </dgm:pt>
    <dgm:pt modelId="{90E3B912-2E92-4028-A16E-6CD146A9ED88}" type="pres">
      <dgm:prSet presAssocID="{DA2A3AD9-AC34-4BD8-8834-1FC359038D50}" presName="box" presStyleLbl="node1" presStyleIdx="0" presStyleCnt="10"/>
      <dgm:spPr/>
      <dgm:t>
        <a:bodyPr/>
        <a:lstStyle/>
        <a:p>
          <a:endParaRPr lang="ru-RU"/>
        </a:p>
      </dgm:t>
    </dgm:pt>
    <dgm:pt modelId="{40C8F022-E1B1-4DD3-A601-62347336EF2E}" type="pres">
      <dgm:prSet presAssocID="{DA2A3AD9-AC34-4BD8-8834-1FC359038D50}" presName="img" presStyleLbl="fgImgPlace1" presStyleIdx="0" presStyleCnt="1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D3C96CE-78F3-4B9C-A411-ABDFAFAF3DA3}" type="pres">
      <dgm:prSet presAssocID="{DA2A3AD9-AC34-4BD8-8834-1FC359038D50}" presName="text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815C-7BED-4180-9EA3-52BD86FE2533}" type="pres">
      <dgm:prSet presAssocID="{FCD0C8CB-C13A-4E29-B262-6D67BF869362}" presName="spacer" presStyleCnt="0"/>
      <dgm:spPr/>
      <dgm:t>
        <a:bodyPr/>
        <a:lstStyle/>
        <a:p>
          <a:endParaRPr lang="ru-RU"/>
        </a:p>
      </dgm:t>
    </dgm:pt>
    <dgm:pt modelId="{C958FB04-2644-433F-8278-701EBD041049}" type="pres">
      <dgm:prSet presAssocID="{678C8225-D3E5-4074-8D6A-EC11DAC5A726}" presName="comp" presStyleCnt="0"/>
      <dgm:spPr/>
      <dgm:t>
        <a:bodyPr/>
        <a:lstStyle/>
        <a:p>
          <a:endParaRPr lang="ru-RU"/>
        </a:p>
      </dgm:t>
    </dgm:pt>
    <dgm:pt modelId="{6D823202-2319-4D52-BBF6-7610C4B88E28}" type="pres">
      <dgm:prSet presAssocID="{678C8225-D3E5-4074-8D6A-EC11DAC5A726}" presName="box" presStyleLbl="node1" presStyleIdx="1" presStyleCnt="10"/>
      <dgm:spPr/>
      <dgm:t>
        <a:bodyPr/>
        <a:lstStyle/>
        <a:p>
          <a:endParaRPr lang="ru-RU"/>
        </a:p>
      </dgm:t>
    </dgm:pt>
    <dgm:pt modelId="{4B7EA64A-0444-4F6C-A17F-46D2DB083340}" type="pres">
      <dgm:prSet presAssocID="{678C8225-D3E5-4074-8D6A-EC11DAC5A726}" presName="img" presStyleLbl="fgImgPlace1" presStyleIdx="1" presStyleCnt="1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AF5BCB0-EE27-49A2-8304-E51D8F29CE28}" type="pres">
      <dgm:prSet presAssocID="{678C8225-D3E5-4074-8D6A-EC11DAC5A726}" presName="text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64DF7-50C5-4654-B375-60BDB0D23D84}" type="pres">
      <dgm:prSet presAssocID="{CD5F67ED-E2FD-4ABF-90EE-8802E0758EDD}" presName="spacer" presStyleCnt="0"/>
      <dgm:spPr/>
      <dgm:t>
        <a:bodyPr/>
        <a:lstStyle/>
        <a:p>
          <a:endParaRPr lang="ru-RU"/>
        </a:p>
      </dgm:t>
    </dgm:pt>
    <dgm:pt modelId="{0A8B5BF7-E7EB-47BB-BD87-C37C64ECAE0F}" type="pres">
      <dgm:prSet presAssocID="{0DEF9C35-6FAF-490D-B823-EB4A2C2608DB}" presName="comp" presStyleCnt="0"/>
      <dgm:spPr/>
      <dgm:t>
        <a:bodyPr/>
        <a:lstStyle/>
        <a:p>
          <a:endParaRPr lang="ru-RU"/>
        </a:p>
      </dgm:t>
    </dgm:pt>
    <dgm:pt modelId="{95455C3C-0154-48B9-9FE2-A775E9AED238}" type="pres">
      <dgm:prSet presAssocID="{0DEF9C35-6FAF-490D-B823-EB4A2C2608DB}" presName="box" presStyleLbl="node1" presStyleIdx="2" presStyleCnt="10"/>
      <dgm:spPr/>
      <dgm:t>
        <a:bodyPr/>
        <a:lstStyle/>
        <a:p>
          <a:endParaRPr lang="ru-RU"/>
        </a:p>
      </dgm:t>
    </dgm:pt>
    <dgm:pt modelId="{269D937A-3B5A-429B-8134-9B93C60884DC}" type="pres">
      <dgm:prSet presAssocID="{0DEF9C35-6FAF-490D-B823-EB4A2C2608DB}" presName="img" presStyleLbl="fgImgPlace1" presStyleIdx="2" presStyleCnt="1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1C596A5-4B62-48F1-BC84-87BF1995F243}" type="pres">
      <dgm:prSet presAssocID="{0DEF9C35-6FAF-490D-B823-EB4A2C2608DB}" presName="text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3AF355-D24E-44E7-BEA7-10CE5C0F8422}" type="pres">
      <dgm:prSet presAssocID="{E56ED73F-996E-4BF2-9409-3AE9DA95DFBE}" presName="spacer" presStyleCnt="0"/>
      <dgm:spPr/>
      <dgm:t>
        <a:bodyPr/>
        <a:lstStyle/>
        <a:p>
          <a:endParaRPr lang="ru-RU"/>
        </a:p>
      </dgm:t>
    </dgm:pt>
    <dgm:pt modelId="{CCA1A9F6-480D-44AE-9480-A2D9B7C8DAC2}" type="pres">
      <dgm:prSet presAssocID="{3DBD4C22-248E-450C-8323-060A4A0813A5}" presName="comp" presStyleCnt="0"/>
      <dgm:spPr/>
      <dgm:t>
        <a:bodyPr/>
        <a:lstStyle/>
        <a:p>
          <a:endParaRPr lang="ru-RU"/>
        </a:p>
      </dgm:t>
    </dgm:pt>
    <dgm:pt modelId="{E0FE989A-6CEC-4719-A19A-35B6667D1E58}" type="pres">
      <dgm:prSet presAssocID="{3DBD4C22-248E-450C-8323-060A4A0813A5}" presName="box" presStyleLbl="node1" presStyleIdx="3" presStyleCnt="10"/>
      <dgm:spPr/>
      <dgm:t>
        <a:bodyPr/>
        <a:lstStyle/>
        <a:p>
          <a:endParaRPr lang="ru-RU"/>
        </a:p>
      </dgm:t>
    </dgm:pt>
    <dgm:pt modelId="{4D406318-EF03-46E6-9AB6-D997E4C9816F}" type="pres">
      <dgm:prSet presAssocID="{3DBD4C22-248E-450C-8323-060A4A0813A5}" presName="img" presStyleLbl="fgImgPlace1" presStyleIdx="3" presStyleCnt="1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935B362-8995-45BF-80A7-31E465F3EF9B}" type="pres">
      <dgm:prSet presAssocID="{3DBD4C22-248E-450C-8323-060A4A0813A5}" presName="text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9C5742-385B-4524-9CF5-236B5FEE65D7}" type="pres">
      <dgm:prSet presAssocID="{D1584CE4-1F6A-4949-801F-235870ABE64C}" presName="spacer" presStyleCnt="0"/>
      <dgm:spPr/>
      <dgm:t>
        <a:bodyPr/>
        <a:lstStyle/>
        <a:p>
          <a:endParaRPr lang="ru-RU"/>
        </a:p>
      </dgm:t>
    </dgm:pt>
    <dgm:pt modelId="{A9532253-49F4-45D0-8A43-9CF8614D03F1}" type="pres">
      <dgm:prSet presAssocID="{5600A029-D579-46A7-AB20-99B48DCAE01C}" presName="comp" presStyleCnt="0"/>
      <dgm:spPr/>
      <dgm:t>
        <a:bodyPr/>
        <a:lstStyle/>
        <a:p>
          <a:endParaRPr lang="ru-RU"/>
        </a:p>
      </dgm:t>
    </dgm:pt>
    <dgm:pt modelId="{7BD91FB4-9007-4737-BFD4-ACEA6C75672C}" type="pres">
      <dgm:prSet presAssocID="{5600A029-D579-46A7-AB20-99B48DCAE01C}" presName="box" presStyleLbl="node1" presStyleIdx="4" presStyleCnt="10"/>
      <dgm:spPr/>
      <dgm:t>
        <a:bodyPr/>
        <a:lstStyle/>
        <a:p>
          <a:endParaRPr lang="ru-RU"/>
        </a:p>
      </dgm:t>
    </dgm:pt>
    <dgm:pt modelId="{685CBC01-91F0-4F43-9BFE-903AD93D3CAA}" type="pres">
      <dgm:prSet presAssocID="{5600A029-D579-46A7-AB20-99B48DCAE01C}" presName="img" presStyleLbl="fgImgPlace1" presStyleIdx="4" presStyleCnt="10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35C7815-2DB3-4FCC-92D0-5C4E960CDCC4}" type="pres">
      <dgm:prSet presAssocID="{5600A029-D579-46A7-AB20-99B48DCAE01C}" presName="text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CA57DD-7333-4302-9964-42B5E810A5EE}" type="pres">
      <dgm:prSet presAssocID="{50A9D393-3E69-4742-A37F-67F45577C519}" presName="spacer" presStyleCnt="0"/>
      <dgm:spPr/>
      <dgm:t>
        <a:bodyPr/>
        <a:lstStyle/>
        <a:p>
          <a:endParaRPr lang="ru-RU"/>
        </a:p>
      </dgm:t>
    </dgm:pt>
    <dgm:pt modelId="{C3F30A5C-1CF7-4964-A101-930AC101AD4D}" type="pres">
      <dgm:prSet presAssocID="{699E5FA5-3A58-4DB6-9F04-BC033597B658}" presName="comp" presStyleCnt="0"/>
      <dgm:spPr/>
      <dgm:t>
        <a:bodyPr/>
        <a:lstStyle/>
        <a:p>
          <a:endParaRPr lang="ru-RU"/>
        </a:p>
      </dgm:t>
    </dgm:pt>
    <dgm:pt modelId="{F6DE2368-A575-4D50-BCD8-CF90B3D5090E}" type="pres">
      <dgm:prSet presAssocID="{699E5FA5-3A58-4DB6-9F04-BC033597B658}" presName="box" presStyleLbl="node1" presStyleIdx="5" presStyleCnt="10"/>
      <dgm:spPr/>
      <dgm:t>
        <a:bodyPr/>
        <a:lstStyle/>
        <a:p>
          <a:endParaRPr lang="ru-RU"/>
        </a:p>
      </dgm:t>
    </dgm:pt>
    <dgm:pt modelId="{AAADBC14-BA59-4D35-9776-E0EC2949228B}" type="pres">
      <dgm:prSet presAssocID="{699E5FA5-3A58-4DB6-9F04-BC033597B658}" presName="img" presStyleLbl="fgImgPlace1" presStyleIdx="5" presStyleCnt="10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E310DB4-86E1-4B3F-93DF-DE152F6123DA}" type="pres">
      <dgm:prSet presAssocID="{699E5FA5-3A58-4DB6-9F04-BC033597B658}" presName="text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9F3EF-AAAE-4D38-B2A1-F12859C36580}" type="pres">
      <dgm:prSet presAssocID="{3350DBD0-61A2-4426-A896-09A797A19FCF}" presName="spacer" presStyleCnt="0"/>
      <dgm:spPr/>
      <dgm:t>
        <a:bodyPr/>
        <a:lstStyle/>
        <a:p>
          <a:endParaRPr lang="ru-RU"/>
        </a:p>
      </dgm:t>
    </dgm:pt>
    <dgm:pt modelId="{4A89B2B3-0264-403C-90A5-EB3FB68B088E}" type="pres">
      <dgm:prSet presAssocID="{F204C727-7286-45DD-BAFB-8B32C567F88F}" presName="comp" presStyleCnt="0"/>
      <dgm:spPr/>
      <dgm:t>
        <a:bodyPr/>
        <a:lstStyle/>
        <a:p>
          <a:endParaRPr lang="ru-RU"/>
        </a:p>
      </dgm:t>
    </dgm:pt>
    <dgm:pt modelId="{A1EF3F8A-433F-46E7-B8E2-CD4C81558EF0}" type="pres">
      <dgm:prSet presAssocID="{F204C727-7286-45DD-BAFB-8B32C567F88F}" presName="box" presStyleLbl="node1" presStyleIdx="6" presStyleCnt="10"/>
      <dgm:spPr/>
      <dgm:t>
        <a:bodyPr/>
        <a:lstStyle/>
        <a:p>
          <a:endParaRPr lang="ru-RU"/>
        </a:p>
      </dgm:t>
    </dgm:pt>
    <dgm:pt modelId="{44AF1E29-8CE1-41E0-8545-1EBBD3730315}" type="pres">
      <dgm:prSet presAssocID="{F204C727-7286-45DD-BAFB-8B32C567F88F}" presName="img" presStyleLbl="fgImgPlace1" presStyleIdx="6" presStyleCnt="10"/>
      <dgm:spPr>
        <a:blipFill rotWithShape="1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8EFEC83-A66F-4E65-8D12-3383EA084601}" type="pres">
      <dgm:prSet presAssocID="{F204C727-7286-45DD-BAFB-8B32C567F88F}" presName="text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FDD5D8-70CB-4970-9CC5-917C7F47D8C8}" type="pres">
      <dgm:prSet presAssocID="{91B509E4-EA84-4A95-97DF-AC41566B6445}" presName="spacer" presStyleCnt="0"/>
      <dgm:spPr/>
      <dgm:t>
        <a:bodyPr/>
        <a:lstStyle/>
        <a:p>
          <a:endParaRPr lang="ru-RU"/>
        </a:p>
      </dgm:t>
    </dgm:pt>
    <dgm:pt modelId="{F8BC6943-DFAC-4ED0-ACFF-D36A3DB5325F}" type="pres">
      <dgm:prSet presAssocID="{B382C671-5263-4BE1-B512-FE8023F83F84}" presName="comp" presStyleCnt="0"/>
      <dgm:spPr/>
    </dgm:pt>
    <dgm:pt modelId="{E8255BA4-7A62-4844-9466-FE1D0F6CFDF8}" type="pres">
      <dgm:prSet presAssocID="{B382C671-5263-4BE1-B512-FE8023F83F84}" presName="box" presStyleLbl="node1" presStyleIdx="7" presStyleCnt="10"/>
      <dgm:spPr/>
      <dgm:t>
        <a:bodyPr/>
        <a:lstStyle/>
        <a:p>
          <a:endParaRPr lang="ru-RU"/>
        </a:p>
      </dgm:t>
    </dgm:pt>
    <dgm:pt modelId="{DE6BE365-FE9C-4B58-BB4C-CAA6FE1649A3}" type="pres">
      <dgm:prSet presAssocID="{B382C671-5263-4BE1-B512-FE8023F83F84}" presName="img" presStyleLbl="fgImgPlace1" presStyleIdx="7" presStyleCnt="10"/>
      <dgm:spPr>
        <a:blipFill rotWithShape="1">
          <a:blip xmlns:r="http://schemas.openxmlformats.org/officeDocument/2006/relationships" r:embed="rId8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3BC54B2-24A9-4EAC-A228-DBB7192CE743}" type="pres">
      <dgm:prSet presAssocID="{B382C671-5263-4BE1-B512-FE8023F83F84}" presName="text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440F84-F9DC-473B-8512-3EB71A95C11A}" type="pres">
      <dgm:prSet presAssocID="{0232D233-A377-4C00-A6AF-5FABC8B084B0}" presName="spacer" presStyleCnt="0"/>
      <dgm:spPr/>
    </dgm:pt>
    <dgm:pt modelId="{9020C410-3A49-4530-8AF6-063040441545}" type="pres">
      <dgm:prSet presAssocID="{DBA061C7-3BAE-4F63-8206-049000AEDBE1}" presName="comp" presStyleCnt="0"/>
      <dgm:spPr/>
      <dgm:t>
        <a:bodyPr/>
        <a:lstStyle/>
        <a:p>
          <a:endParaRPr lang="ru-RU"/>
        </a:p>
      </dgm:t>
    </dgm:pt>
    <dgm:pt modelId="{90125EF8-D68C-45F7-BC86-26B52B0E7A72}" type="pres">
      <dgm:prSet presAssocID="{DBA061C7-3BAE-4F63-8206-049000AEDBE1}" presName="box" presStyleLbl="node1" presStyleIdx="8" presStyleCnt="10"/>
      <dgm:spPr/>
      <dgm:t>
        <a:bodyPr/>
        <a:lstStyle/>
        <a:p>
          <a:endParaRPr lang="ru-RU"/>
        </a:p>
      </dgm:t>
    </dgm:pt>
    <dgm:pt modelId="{821C1145-D930-499C-902E-5D63485AA514}" type="pres">
      <dgm:prSet presAssocID="{DBA061C7-3BAE-4F63-8206-049000AEDBE1}" presName="img" presStyleLbl="fgImgPlace1" presStyleIdx="8" presStyleCnt="10"/>
      <dgm:spPr>
        <a:blipFill rotWithShape="1">
          <a:blip xmlns:r="http://schemas.openxmlformats.org/officeDocument/2006/relationships" r:embed="rId9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20EB05A-4C4B-46CB-9C04-682EF420C365}" type="pres">
      <dgm:prSet presAssocID="{DBA061C7-3BAE-4F63-8206-049000AEDBE1}" presName="text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BB94E2-BD10-41F7-9274-68BBAF19E6AD}" type="pres">
      <dgm:prSet presAssocID="{F76C714D-B818-4766-AD8D-C8A01D2C0F53}" presName="spacer" presStyleCnt="0"/>
      <dgm:spPr/>
      <dgm:t>
        <a:bodyPr/>
        <a:lstStyle/>
        <a:p>
          <a:endParaRPr lang="ru-RU"/>
        </a:p>
      </dgm:t>
    </dgm:pt>
    <dgm:pt modelId="{8431A70B-9C68-499C-A90F-7DCEDF188F43}" type="pres">
      <dgm:prSet presAssocID="{A865B991-743B-411D-A54B-044362924AAE}" presName="comp" presStyleCnt="0"/>
      <dgm:spPr/>
      <dgm:t>
        <a:bodyPr/>
        <a:lstStyle/>
        <a:p>
          <a:endParaRPr lang="ru-RU"/>
        </a:p>
      </dgm:t>
    </dgm:pt>
    <dgm:pt modelId="{DF4EE318-4463-44C2-B0F3-54FE4DC3579C}" type="pres">
      <dgm:prSet presAssocID="{A865B991-743B-411D-A54B-044362924AAE}" presName="box" presStyleLbl="node1" presStyleIdx="9" presStyleCnt="10"/>
      <dgm:spPr/>
      <dgm:t>
        <a:bodyPr/>
        <a:lstStyle/>
        <a:p>
          <a:endParaRPr lang="ru-RU"/>
        </a:p>
      </dgm:t>
    </dgm:pt>
    <dgm:pt modelId="{A2CFE0D6-34E0-4E86-9982-5FA11C1E16DF}" type="pres">
      <dgm:prSet presAssocID="{A865B991-743B-411D-A54B-044362924AAE}" presName="img" presStyleLbl="fgImgPlace1" presStyleIdx="9" presStyleCnt="10"/>
      <dgm:spPr>
        <a:blipFill rotWithShape="1">
          <a:blip xmlns:r="http://schemas.openxmlformats.org/officeDocument/2006/relationships" r:embed="rId10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840611A-A0FF-4028-8832-48A96CE837B1}" type="pres">
      <dgm:prSet presAssocID="{A865B991-743B-411D-A54B-044362924AAE}" presName="text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2FD0A0-3BA8-4F52-9615-DD7611A5FEC9}" type="presOf" srcId="{F204C727-7286-45DD-BAFB-8B32C567F88F}" destId="{D8EFEC83-A66F-4E65-8D12-3383EA084601}" srcOrd="1" destOrd="0" presId="urn:microsoft.com/office/officeart/2005/8/layout/vList4#2"/>
    <dgm:cxn modelId="{D6D542AF-DB56-42D0-A4EA-05C4E6A34901}" srcId="{6EDD8CBC-27AF-43FB-BD88-E1138AB97FF7}" destId="{3DBD4C22-248E-450C-8323-060A4A0813A5}" srcOrd="3" destOrd="0" parTransId="{EAD0E6AF-33DC-4C57-B402-29FC13821716}" sibTransId="{D1584CE4-1F6A-4949-801F-235870ABE64C}"/>
    <dgm:cxn modelId="{213FF9E5-402C-42E5-9CA1-FAF324D71121}" type="presOf" srcId="{699E5FA5-3A58-4DB6-9F04-BC033597B658}" destId="{9E310DB4-86E1-4B3F-93DF-DE152F6123DA}" srcOrd="1" destOrd="0" presId="urn:microsoft.com/office/officeart/2005/8/layout/vList4#2"/>
    <dgm:cxn modelId="{659363F4-B29F-4ABC-9A5E-96E3E5268605}" type="presOf" srcId="{DA2A3AD9-AC34-4BD8-8834-1FC359038D50}" destId="{90E3B912-2E92-4028-A16E-6CD146A9ED88}" srcOrd="0" destOrd="0" presId="urn:microsoft.com/office/officeart/2005/8/layout/vList4#2"/>
    <dgm:cxn modelId="{B10F9328-473B-4694-9798-F70F8A8FE69E}" type="presOf" srcId="{B382C671-5263-4BE1-B512-FE8023F83F84}" destId="{63BC54B2-24A9-4EAC-A228-DBB7192CE743}" srcOrd="1" destOrd="0" presId="urn:microsoft.com/office/officeart/2005/8/layout/vList4#2"/>
    <dgm:cxn modelId="{483B91D3-CE16-45C0-A2F7-2480F177B243}" srcId="{6EDD8CBC-27AF-43FB-BD88-E1138AB97FF7}" destId="{0DEF9C35-6FAF-490D-B823-EB4A2C2608DB}" srcOrd="2" destOrd="0" parTransId="{A8FA37CF-D083-4867-8766-E4BB34601103}" sibTransId="{E56ED73F-996E-4BF2-9409-3AE9DA95DFBE}"/>
    <dgm:cxn modelId="{CE493796-782B-4BC2-AD54-FD6DBB612527}" type="presOf" srcId="{DA2A3AD9-AC34-4BD8-8834-1FC359038D50}" destId="{ED3C96CE-78F3-4B9C-A411-ABDFAFAF3DA3}" srcOrd="1" destOrd="0" presId="urn:microsoft.com/office/officeart/2005/8/layout/vList4#2"/>
    <dgm:cxn modelId="{1BD2FE26-8905-404A-BD3B-E9C0DDC46CB1}" type="presOf" srcId="{678C8225-D3E5-4074-8D6A-EC11DAC5A726}" destId="{6D823202-2319-4D52-BBF6-7610C4B88E28}" srcOrd="0" destOrd="0" presId="urn:microsoft.com/office/officeart/2005/8/layout/vList4#2"/>
    <dgm:cxn modelId="{9C651123-84CB-4CE7-AE6F-6D6686FF4B3A}" type="presOf" srcId="{3DBD4C22-248E-450C-8323-060A4A0813A5}" destId="{E0FE989A-6CEC-4719-A19A-35B6667D1E58}" srcOrd="0" destOrd="0" presId="urn:microsoft.com/office/officeart/2005/8/layout/vList4#2"/>
    <dgm:cxn modelId="{583F205F-0812-4B62-AC3A-7CF910DA3895}" type="presOf" srcId="{0DEF9C35-6FAF-490D-B823-EB4A2C2608DB}" destId="{95455C3C-0154-48B9-9FE2-A775E9AED238}" srcOrd="0" destOrd="0" presId="urn:microsoft.com/office/officeart/2005/8/layout/vList4#2"/>
    <dgm:cxn modelId="{8D90095A-BAD3-420D-A42B-C0EA09D4A4D0}" type="presOf" srcId="{0DEF9C35-6FAF-490D-B823-EB4A2C2608DB}" destId="{11C596A5-4B62-48F1-BC84-87BF1995F243}" srcOrd="1" destOrd="0" presId="urn:microsoft.com/office/officeart/2005/8/layout/vList4#2"/>
    <dgm:cxn modelId="{CCB18B5E-6019-4993-9F7E-E5743E5286B7}" type="presOf" srcId="{5600A029-D579-46A7-AB20-99B48DCAE01C}" destId="{7BD91FB4-9007-4737-BFD4-ACEA6C75672C}" srcOrd="0" destOrd="0" presId="urn:microsoft.com/office/officeart/2005/8/layout/vList4#2"/>
    <dgm:cxn modelId="{5347F4D1-D5C2-4F54-B685-C2E2B15F3B27}" srcId="{6EDD8CBC-27AF-43FB-BD88-E1138AB97FF7}" destId="{A865B991-743B-411D-A54B-044362924AAE}" srcOrd="9" destOrd="0" parTransId="{338812AA-FD72-4335-A729-B359194B0EE2}" sibTransId="{8D950F88-374D-4D18-951B-01B46A1BFE08}"/>
    <dgm:cxn modelId="{6DD7B505-3B36-441E-863D-65D82A0A7F73}" srcId="{6EDD8CBC-27AF-43FB-BD88-E1138AB97FF7}" destId="{678C8225-D3E5-4074-8D6A-EC11DAC5A726}" srcOrd="1" destOrd="0" parTransId="{73EC2D84-CB90-4E0B-A616-82DF71C4AC41}" sibTransId="{CD5F67ED-E2FD-4ABF-90EE-8802E0758EDD}"/>
    <dgm:cxn modelId="{8F238D1E-971D-4737-B1A3-BA98D6C12315}" type="presOf" srcId="{DBA061C7-3BAE-4F63-8206-049000AEDBE1}" destId="{90125EF8-D68C-45F7-BC86-26B52B0E7A72}" srcOrd="0" destOrd="0" presId="urn:microsoft.com/office/officeart/2005/8/layout/vList4#2"/>
    <dgm:cxn modelId="{5A2F4ED8-1D80-4C18-A79D-0D54DC06316B}" type="presOf" srcId="{699E5FA5-3A58-4DB6-9F04-BC033597B658}" destId="{F6DE2368-A575-4D50-BCD8-CF90B3D5090E}" srcOrd="0" destOrd="0" presId="urn:microsoft.com/office/officeart/2005/8/layout/vList4#2"/>
    <dgm:cxn modelId="{71B5757D-9A70-4A41-AF25-07291234457B}" srcId="{6EDD8CBC-27AF-43FB-BD88-E1138AB97FF7}" destId="{B382C671-5263-4BE1-B512-FE8023F83F84}" srcOrd="7" destOrd="0" parTransId="{D48020C6-F9B0-44E9-B459-51A5549015FC}" sibTransId="{0232D233-A377-4C00-A6AF-5FABC8B084B0}"/>
    <dgm:cxn modelId="{F201EFBB-56D3-49E5-B8B7-EAFD51629CA6}" type="presOf" srcId="{A865B991-743B-411D-A54B-044362924AAE}" destId="{A840611A-A0FF-4028-8832-48A96CE837B1}" srcOrd="1" destOrd="0" presId="urn:microsoft.com/office/officeart/2005/8/layout/vList4#2"/>
    <dgm:cxn modelId="{7DDA6680-AE28-42F6-9F45-F0FF480DCAB1}" srcId="{6EDD8CBC-27AF-43FB-BD88-E1138AB97FF7}" destId="{699E5FA5-3A58-4DB6-9F04-BC033597B658}" srcOrd="5" destOrd="0" parTransId="{073E35BE-DC17-4008-80E9-38978CB11F0C}" sibTransId="{3350DBD0-61A2-4426-A896-09A797A19FCF}"/>
    <dgm:cxn modelId="{4A5828B5-FA59-4E66-9532-56325ACB9DCF}" type="presOf" srcId="{F204C727-7286-45DD-BAFB-8B32C567F88F}" destId="{A1EF3F8A-433F-46E7-B8E2-CD4C81558EF0}" srcOrd="0" destOrd="0" presId="urn:microsoft.com/office/officeart/2005/8/layout/vList4#2"/>
    <dgm:cxn modelId="{CE550BF5-CCC1-4A36-9171-BD6FBDA4AE8F}" type="presOf" srcId="{678C8225-D3E5-4074-8D6A-EC11DAC5A726}" destId="{5AF5BCB0-EE27-49A2-8304-E51D8F29CE28}" srcOrd="1" destOrd="0" presId="urn:microsoft.com/office/officeart/2005/8/layout/vList4#2"/>
    <dgm:cxn modelId="{2BF90280-EC7C-4915-9610-2A7F79A47483}" type="presOf" srcId="{A865B991-743B-411D-A54B-044362924AAE}" destId="{DF4EE318-4463-44C2-B0F3-54FE4DC3579C}" srcOrd="0" destOrd="0" presId="urn:microsoft.com/office/officeart/2005/8/layout/vList4#2"/>
    <dgm:cxn modelId="{765FE35F-DD28-46E9-8469-413B74286D5B}" srcId="{6EDD8CBC-27AF-43FB-BD88-E1138AB97FF7}" destId="{DBA061C7-3BAE-4F63-8206-049000AEDBE1}" srcOrd="8" destOrd="0" parTransId="{67CD3DCB-3B48-4717-84B3-2108837188BA}" sibTransId="{F76C714D-B818-4766-AD8D-C8A01D2C0F53}"/>
    <dgm:cxn modelId="{53E3AF42-D986-43D7-958E-076C1B8C1DC4}" srcId="{6EDD8CBC-27AF-43FB-BD88-E1138AB97FF7}" destId="{F204C727-7286-45DD-BAFB-8B32C567F88F}" srcOrd="6" destOrd="0" parTransId="{AEB5EEBF-6AE0-41A2-9FF5-F2F4B5366B79}" sibTransId="{91B509E4-EA84-4A95-97DF-AC41566B6445}"/>
    <dgm:cxn modelId="{E555DA4F-68DA-448B-9707-BD7648492B6F}" type="presOf" srcId="{3DBD4C22-248E-450C-8323-060A4A0813A5}" destId="{C935B362-8995-45BF-80A7-31E465F3EF9B}" srcOrd="1" destOrd="0" presId="urn:microsoft.com/office/officeart/2005/8/layout/vList4#2"/>
    <dgm:cxn modelId="{D9F49326-BF82-4DF3-8630-9001717F709F}" type="presOf" srcId="{DBA061C7-3BAE-4F63-8206-049000AEDBE1}" destId="{D20EB05A-4C4B-46CB-9C04-682EF420C365}" srcOrd="1" destOrd="0" presId="urn:microsoft.com/office/officeart/2005/8/layout/vList4#2"/>
    <dgm:cxn modelId="{30DAC6A2-2525-4410-AC55-EC6B18D13A82}" type="presOf" srcId="{5600A029-D579-46A7-AB20-99B48DCAE01C}" destId="{135C7815-2DB3-4FCC-92D0-5C4E960CDCC4}" srcOrd="1" destOrd="0" presId="urn:microsoft.com/office/officeart/2005/8/layout/vList4#2"/>
    <dgm:cxn modelId="{9A331B16-F11F-42DF-AE15-E8A672D3B25C}" srcId="{6EDD8CBC-27AF-43FB-BD88-E1138AB97FF7}" destId="{DA2A3AD9-AC34-4BD8-8834-1FC359038D50}" srcOrd="0" destOrd="0" parTransId="{4F5BDA59-1508-4B5C-B34D-8993CF7622EF}" sibTransId="{FCD0C8CB-C13A-4E29-B262-6D67BF869362}"/>
    <dgm:cxn modelId="{4A2242DD-EC3F-42D6-8366-5028FE1AA573}" type="presOf" srcId="{B382C671-5263-4BE1-B512-FE8023F83F84}" destId="{E8255BA4-7A62-4844-9466-FE1D0F6CFDF8}" srcOrd="0" destOrd="0" presId="urn:microsoft.com/office/officeart/2005/8/layout/vList4#2"/>
    <dgm:cxn modelId="{A9E90AF3-71E1-4785-B712-11F78BD2FF72}" type="presOf" srcId="{6EDD8CBC-27AF-43FB-BD88-E1138AB97FF7}" destId="{7289F9E7-62F8-4687-83E1-2D891DCA2486}" srcOrd="0" destOrd="0" presId="urn:microsoft.com/office/officeart/2005/8/layout/vList4#2"/>
    <dgm:cxn modelId="{D9BE5CF3-2429-4E1D-9339-587B3B42FF59}" srcId="{6EDD8CBC-27AF-43FB-BD88-E1138AB97FF7}" destId="{5600A029-D579-46A7-AB20-99B48DCAE01C}" srcOrd="4" destOrd="0" parTransId="{B94B733F-F81A-46A8-BDD7-F0E483229CE2}" sibTransId="{50A9D393-3E69-4742-A37F-67F45577C519}"/>
    <dgm:cxn modelId="{3A8BCE27-47E6-4910-B64C-9CF3EA83A720}" type="presParOf" srcId="{7289F9E7-62F8-4687-83E1-2D891DCA2486}" destId="{C888C272-CEA3-48A4-AB82-4CE41A8C1327}" srcOrd="0" destOrd="0" presId="urn:microsoft.com/office/officeart/2005/8/layout/vList4#2"/>
    <dgm:cxn modelId="{7EC76B8C-5796-4018-A9F5-C236A405103A}" type="presParOf" srcId="{C888C272-CEA3-48A4-AB82-4CE41A8C1327}" destId="{90E3B912-2E92-4028-A16E-6CD146A9ED88}" srcOrd="0" destOrd="0" presId="urn:microsoft.com/office/officeart/2005/8/layout/vList4#2"/>
    <dgm:cxn modelId="{58DC2FCA-F02E-43B6-A830-1ED8A4F00C1E}" type="presParOf" srcId="{C888C272-CEA3-48A4-AB82-4CE41A8C1327}" destId="{40C8F022-E1B1-4DD3-A601-62347336EF2E}" srcOrd="1" destOrd="0" presId="urn:microsoft.com/office/officeart/2005/8/layout/vList4#2"/>
    <dgm:cxn modelId="{2A5EBE5B-8B02-4796-B4FA-E778A7DB0968}" type="presParOf" srcId="{C888C272-CEA3-48A4-AB82-4CE41A8C1327}" destId="{ED3C96CE-78F3-4B9C-A411-ABDFAFAF3DA3}" srcOrd="2" destOrd="0" presId="urn:microsoft.com/office/officeart/2005/8/layout/vList4#2"/>
    <dgm:cxn modelId="{D47B1590-FADD-4284-9039-B726FBA8AA9B}" type="presParOf" srcId="{7289F9E7-62F8-4687-83E1-2D891DCA2486}" destId="{2B9F815C-7BED-4180-9EA3-52BD86FE2533}" srcOrd="1" destOrd="0" presId="urn:microsoft.com/office/officeart/2005/8/layout/vList4#2"/>
    <dgm:cxn modelId="{8BF1BC1E-7D5E-43C4-B50F-687ECB182DF4}" type="presParOf" srcId="{7289F9E7-62F8-4687-83E1-2D891DCA2486}" destId="{C958FB04-2644-433F-8278-701EBD041049}" srcOrd="2" destOrd="0" presId="urn:microsoft.com/office/officeart/2005/8/layout/vList4#2"/>
    <dgm:cxn modelId="{B34E0CE5-790B-4F8D-BD3D-80A282D90652}" type="presParOf" srcId="{C958FB04-2644-433F-8278-701EBD041049}" destId="{6D823202-2319-4D52-BBF6-7610C4B88E28}" srcOrd="0" destOrd="0" presId="urn:microsoft.com/office/officeart/2005/8/layout/vList4#2"/>
    <dgm:cxn modelId="{B96162D8-C21D-46D1-A5C3-251A36162FE7}" type="presParOf" srcId="{C958FB04-2644-433F-8278-701EBD041049}" destId="{4B7EA64A-0444-4F6C-A17F-46D2DB083340}" srcOrd="1" destOrd="0" presId="urn:microsoft.com/office/officeart/2005/8/layout/vList4#2"/>
    <dgm:cxn modelId="{ADD2609C-A424-464B-8123-85E6ED205E90}" type="presParOf" srcId="{C958FB04-2644-433F-8278-701EBD041049}" destId="{5AF5BCB0-EE27-49A2-8304-E51D8F29CE28}" srcOrd="2" destOrd="0" presId="urn:microsoft.com/office/officeart/2005/8/layout/vList4#2"/>
    <dgm:cxn modelId="{0826518A-8EA2-4EBB-B284-85DEF586C4AA}" type="presParOf" srcId="{7289F9E7-62F8-4687-83E1-2D891DCA2486}" destId="{1F964DF7-50C5-4654-B375-60BDB0D23D84}" srcOrd="3" destOrd="0" presId="urn:microsoft.com/office/officeart/2005/8/layout/vList4#2"/>
    <dgm:cxn modelId="{269C6F85-2A9B-432A-ADB7-81EFD6CA857B}" type="presParOf" srcId="{7289F9E7-62F8-4687-83E1-2D891DCA2486}" destId="{0A8B5BF7-E7EB-47BB-BD87-C37C64ECAE0F}" srcOrd="4" destOrd="0" presId="urn:microsoft.com/office/officeart/2005/8/layout/vList4#2"/>
    <dgm:cxn modelId="{357FC89A-2E34-43B4-BA1C-991DAFE40E13}" type="presParOf" srcId="{0A8B5BF7-E7EB-47BB-BD87-C37C64ECAE0F}" destId="{95455C3C-0154-48B9-9FE2-A775E9AED238}" srcOrd="0" destOrd="0" presId="urn:microsoft.com/office/officeart/2005/8/layout/vList4#2"/>
    <dgm:cxn modelId="{1450AF49-93AF-4A52-A664-3AB1FD756C87}" type="presParOf" srcId="{0A8B5BF7-E7EB-47BB-BD87-C37C64ECAE0F}" destId="{269D937A-3B5A-429B-8134-9B93C60884DC}" srcOrd="1" destOrd="0" presId="urn:microsoft.com/office/officeart/2005/8/layout/vList4#2"/>
    <dgm:cxn modelId="{63A7230D-4221-477C-BE00-251940BA071B}" type="presParOf" srcId="{0A8B5BF7-E7EB-47BB-BD87-C37C64ECAE0F}" destId="{11C596A5-4B62-48F1-BC84-87BF1995F243}" srcOrd="2" destOrd="0" presId="urn:microsoft.com/office/officeart/2005/8/layout/vList4#2"/>
    <dgm:cxn modelId="{B3F83D2C-53ED-4FB8-ACC0-B9EA373D1ECB}" type="presParOf" srcId="{7289F9E7-62F8-4687-83E1-2D891DCA2486}" destId="{3D3AF355-D24E-44E7-BEA7-10CE5C0F8422}" srcOrd="5" destOrd="0" presId="urn:microsoft.com/office/officeart/2005/8/layout/vList4#2"/>
    <dgm:cxn modelId="{FBF95772-5619-44CC-BD86-3A5B8BBC27D3}" type="presParOf" srcId="{7289F9E7-62F8-4687-83E1-2D891DCA2486}" destId="{CCA1A9F6-480D-44AE-9480-A2D9B7C8DAC2}" srcOrd="6" destOrd="0" presId="urn:microsoft.com/office/officeart/2005/8/layout/vList4#2"/>
    <dgm:cxn modelId="{4460933C-09CE-449C-8AFE-572840788A5D}" type="presParOf" srcId="{CCA1A9F6-480D-44AE-9480-A2D9B7C8DAC2}" destId="{E0FE989A-6CEC-4719-A19A-35B6667D1E58}" srcOrd="0" destOrd="0" presId="urn:microsoft.com/office/officeart/2005/8/layout/vList4#2"/>
    <dgm:cxn modelId="{74E19221-71C3-47D8-A963-88B78419E588}" type="presParOf" srcId="{CCA1A9F6-480D-44AE-9480-A2D9B7C8DAC2}" destId="{4D406318-EF03-46E6-9AB6-D997E4C9816F}" srcOrd="1" destOrd="0" presId="urn:microsoft.com/office/officeart/2005/8/layout/vList4#2"/>
    <dgm:cxn modelId="{43286D95-63BA-47ED-BA6D-F2FC5D66001D}" type="presParOf" srcId="{CCA1A9F6-480D-44AE-9480-A2D9B7C8DAC2}" destId="{C935B362-8995-45BF-80A7-31E465F3EF9B}" srcOrd="2" destOrd="0" presId="urn:microsoft.com/office/officeart/2005/8/layout/vList4#2"/>
    <dgm:cxn modelId="{227EBE45-E72E-4519-8B88-F66907D09742}" type="presParOf" srcId="{7289F9E7-62F8-4687-83E1-2D891DCA2486}" destId="{4C9C5742-385B-4524-9CF5-236B5FEE65D7}" srcOrd="7" destOrd="0" presId="urn:microsoft.com/office/officeart/2005/8/layout/vList4#2"/>
    <dgm:cxn modelId="{7924AC35-5B3F-4A33-AF0F-550CF251572E}" type="presParOf" srcId="{7289F9E7-62F8-4687-83E1-2D891DCA2486}" destId="{A9532253-49F4-45D0-8A43-9CF8614D03F1}" srcOrd="8" destOrd="0" presId="urn:microsoft.com/office/officeart/2005/8/layout/vList4#2"/>
    <dgm:cxn modelId="{2BF14034-5562-41E6-A3EC-D7E1F88BF36D}" type="presParOf" srcId="{A9532253-49F4-45D0-8A43-9CF8614D03F1}" destId="{7BD91FB4-9007-4737-BFD4-ACEA6C75672C}" srcOrd="0" destOrd="0" presId="urn:microsoft.com/office/officeart/2005/8/layout/vList4#2"/>
    <dgm:cxn modelId="{BDF399EB-B7FE-4947-93AB-905560678E91}" type="presParOf" srcId="{A9532253-49F4-45D0-8A43-9CF8614D03F1}" destId="{685CBC01-91F0-4F43-9BFE-903AD93D3CAA}" srcOrd="1" destOrd="0" presId="urn:microsoft.com/office/officeart/2005/8/layout/vList4#2"/>
    <dgm:cxn modelId="{F97C303D-4909-41DC-B4A9-93C8E95786B0}" type="presParOf" srcId="{A9532253-49F4-45D0-8A43-9CF8614D03F1}" destId="{135C7815-2DB3-4FCC-92D0-5C4E960CDCC4}" srcOrd="2" destOrd="0" presId="urn:microsoft.com/office/officeart/2005/8/layout/vList4#2"/>
    <dgm:cxn modelId="{E6B9C50E-5EFE-46E5-BDE3-CE57BE1AC6CA}" type="presParOf" srcId="{7289F9E7-62F8-4687-83E1-2D891DCA2486}" destId="{5DCA57DD-7333-4302-9964-42B5E810A5EE}" srcOrd="9" destOrd="0" presId="urn:microsoft.com/office/officeart/2005/8/layout/vList4#2"/>
    <dgm:cxn modelId="{A01B4CE3-EA53-409C-8243-CE8176F611C3}" type="presParOf" srcId="{7289F9E7-62F8-4687-83E1-2D891DCA2486}" destId="{C3F30A5C-1CF7-4964-A101-930AC101AD4D}" srcOrd="10" destOrd="0" presId="urn:microsoft.com/office/officeart/2005/8/layout/vList4#2"/>
    <dgm:cxn modelId="{18EE33EB-2C6A-46DF-ABA6-E65A82105DC7}" type="presParOf" srcId="{C3F30A5C-1CF7-4964-A101-930AC101AD4D}" destId="{F6DE2368-A575-4D50-BCD8-CF90B3D5090E}" srcOrd="0" destOrd="0" presId="urn:microsoft.com/office/officeart/2005/8/layout/vList4#2"/>
    <dgm:cxn modelId="{47FA70F2-035F-4409-940B-C633CC990117}" type="presParOf" srcId="{C3F30A5C-1CF7-4964-A101-930AC101AD4D}" destId="{AAADBC14-BA59-4D35-9776-E0EC2949228B}" srcOrd="1" destOrd="0" presId="urn:microsoft.com/office/officeart/2005/8/layout/vList4#2"/>
    <dgm:cxn modelId="{8EC360F9-BC14-48E4-9FCB-19C3436434A1}" type="presParOf" srcId="{C3F30A5C-1CF7-4964-A101-930AC101AD4D}" destId="{9E310DB4-86E1-4B3F-93DF-DE152F6123DA}" srcOrd="2" destOrd="0" presId="urn:microsoft.com/office/officeart/2005/8/layout/vList4#2"/>
    <dgm:cxn modelId="{C1784A1D-F442-44DE-A150-7E20F376847E}" type="presParOf" srcId="{7289F9E7-62F8-4687-83E1-2D891DCA2486}" destId="{72D9F3EF-AAAE-4D38-B2A1-F12859C36580}" srcOrd="11" destOrd="0" presId="urn:microsoft.com/office/officeart/2005/8/layout/vList4#2"/>
    <dgm:cxn modelId="{0F195485-5F8C-4405-A0E8-0D3D84FF832B}" type="presParOf" srcId="{7289F9E7-62F8-4687-83E1-2D891DCA2486}" destId="{4A89B2B3-0264-403C-90A5-EB3FB68B088E}" srcOrd="12" destOrd="0" presId="urn:microsoft.com/office/officeart/2005/8/layout/vList4#2"/>
    <dgm:cxn modelId="{2C47E933-D2F1-46CC-9CB3-B0EFE4282BD6}" type="presParOf" srcId="{4A89B2B3-0264-403C-90A5-EB3FB68B088E}" destId="{A1EF3F8A-433F-46E7-B8E2-CD4C81558EF0}" srcOrd="0" destOrd="0" presId="urn:microsoft.com/office/officeart/2005/8/layout/vList4#2"/>
    <dgm:cxn modelId="{78A8F753-97CA-444B-920B-4FAF5928C956}" type="presParOf" srcId="{4A89B2B3-0264-403C-90A5-EB3FB68B088E}" destId="{44AF1E29-8CE1-41E0-8545-1EBBD3730315}" srcOrd="1" destOrd="0" presId="urn:microsoft.com/office/officeart/2005/8/layout/vList4#2"/>
    <dgm:cxn modelId="{0C7E9FD2-AA45-4FE0-AF34-5CE07F5E4358}" type="presParOf" srcId="{4A89B2B3-0264-403C-90A5-EB3FB68B088E}" destId="{D8EFEC83-A66F-4E65-8D12-3383EA084601}" srcOrd="2" destOrd="0" presId="urn:microsoft.com/office/officeart/2005/8/layout/vList4#2"/>
    <dgm:cxn modelId="{3E7F8367-A10B-41FE-BEAE-D5F85D4D7F42}" type="presParOf" srcId="{7289F9E7-62F8-4687-83E1-2D891DCA2486}" destId="{FAFDD5D8-70CB-4970-9CC5-917C7F47D8C8}" srcOrd="13" destOrd="0" presId="urn:microsoft.com/office/officeart/2005/8/layout/vList4#2"/>
    <dgm:cxn modelId="{5AB26AC9-52C0-4273-B724-5B5A3B943522}" type="presParOf" srcId="{7289F9E7-62F8-4687-83E1-2D891DCA2486}" destId="{F8BC6943-DFAC-4ED0-ACFF-D36A3DB5325F}" srcOrd="14" destOrd="0" presId="urn:microsoft.com/office/officeart/2005/8/layout/vList4#2"/>
    <dgm:cxn modelId="{2A960C62-1D83-42FC-A8A1-F783B3D42F29}" type="presParOf" srcId="{F8BC6943-DFAC-4ED0-ACFF-D36A3DB5325F}" destId="{E8255BA4-7A62-4844-9466-FE1D0F6CFDF8}" srcOrd="0" destOrd="0" presId="urn:microsoft.com/office/officeart/2005/8/layout/vList4#2"/>
    <dgm:cxn modelId="{0308EC21-057A-49BA-BD43-BB725EEF44FD}" type="presParOf" srcId="{F8BC6943-DFAC-4ED0-ACFF-D36A3DB5325F}" destId="{DE6BE365-FE9C-4B58-BB4C-CAA6FE1649A3}" srcOrd="1" destOrd="0" presId="urn:microsoft.com/office/officeart/2005/8/layout/vList4#2"/>
    <dgm:cxn modelId="{B19DD89D-7E78-422C-9F45-A0664263B9AF}" type="presParOf" srcId="{F8BC6943-DFAC-4ED0-ACFF-D36A3DB5325F}" destId="{63BC54B2-24A9-4EAC-A228-DBB7192CE743}" srcOrd="2" destOrd="0" presId="urn:microsoft.com/office/officeart/2005/8/layout/vList4#2"/>
    <dgm:cxn modelId="{98E1D2B8-4AAC-44E0-9BE3-DB18D061C10E}" type="presParOf" srcId="{7289F9E7-62F8-4687-83E1-2D891DCA2486}" destId="{2F440F84-F9DC-473B-8512-3EB71A95C11A}" srcOrd="15" destOrd="0" presId="urn:microsoft.com/office/officeart/2005/8/layout/vList4#2"/>
    <dgm:cxn modelId="{7C8DE9D1-A61B-490D-B135-5C4E11259CA2}" type="presParOf" srcId="{7289F9E7-62F8-4687-83E1-2D891DCA2486}" destId="{9020C410-3A49-4530-8AF6-063040441545}" srcOrd="16" destOrd="0" presId="urn:microsoft.com/office/officeart/2005/8/layout/vList4#2"/>
    <dgm:cxn modelId="{B437FE02-7566-45EC-B927-801F9E28C7DE}" type="presParOf" srcId="{9020C410-3A49-4530-8AF6-063040441545}" destId="{90125EF8-D68C-45F7-BC86-26B52B0E7A72}" srcOrd="0" destOrd="0" presId="urn:microsoft.com/office/officeart/2005/8/layout/vList4#2"/>
    <dgm:cxn modelId="{28B03186-EAA8-492D-A807-C92AF25DC53F}" type="presParOf" srcId="{9020C410-3A49-4530-8AF6-063040441545}" destId="{821C1145-D930-499C-902E-5D63485AA514}" srcOrd="1" destOrd="0" presId="urn:microsoft.com/office/officeart/2005/8/layout/vList4#2"/>
    <dgm:cxn modelId="{18356073-1F69-498A-9A9A-25F9E9593C26}" type="presParOf" srcId="{9020C410-3A49-4530-8AF6-063040441545}" destId="{D20EB05A-4C4B-46CB-9C04-682EF420C365}" srcOrd="2" destOrd="0" presId="urn:microsoft.com/office/officeart/2005/8/layout/vList4#2"/>
    <dgm:cxn modelId="{81DCB359-4B52-4030-9087-209C214EB628}" type="presParOf" srcId="{7289F9E7-62F8-4687-83E1-2D891DCA2486}" destId="{A5BB94E2-BD10-41F7-9274-68BBAF19E6AD}" srcOrd="17" destOrd="0" presId="urn:microsoft.com/office/officeart/2005/8/layout/vList4#2"/>
    <dgm:cxn modelId="{17032394-CD64-4ADF-B294-00CA2E578674}" type="presParOf" srcId="{7289F9E7-62F8-4687-83E1-2D891DCA2486}" destId="{8431A70B-9C68-499C-A90F-7DCEDF188F43}" srcOrd="18" destOrd="0" presId="urn:microsoft.com/office/officeart/2005/8/layout/vList4#2"/>
    <dgm:cxn modelId="{CEE9CD6C-F4C3-461F-8817-32CAA89EEBBB}" type="presParOf" srcId="{8431A70B-9C68-499C-A90F-7DCEDF188F43}" destId="{DF4EE318-4463-44C2-B0F3-54FE4DC3579C}" srcOrd="0" destOrd="0" presId="urn:microsoft.com/office/officeart/2005/8/layout/vList4#2"/>
    <dgm:cxn modelId="{A4033083-0F73-419D-9E68-ABF0320955CF}" type="presParOf" srcId="{8431A70B-9C68-499C-A90F-7DCEDF188F43}" destId="{A2CFE0D6-34E0-4E86-9982-5FA11C1E16DF}" srcOrd="1" destOrd="0" presId="urn:microsoft.com/office/officeart/2005/8/layout/vList4#2"/>
    <dgm:cxn modelId="{626F0466-6D53-4480-ACA2-73BD429310FA}" type="presParOf" srcId="{8431A70B-9C68-499C-A90F-7DCEDF188F43}" destId="{A840611A-A0FF-4028-8832-48A96CE837B1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3B912-2E92-4028-A16E-6CD146A9ED88}">
      <dsp:nvSpPr>
        <dsp:cNvPr id="0" name=""/>
        <dsp:cNvSpPr/>
      </dsp:nvSpPr>
      <dsp:spPr>
        <a:xfrm>
          <a:off x="0" y="0"/>
          <a:ext cx="4029075" cy="467040"/>
        </a:xfrm>
        <a:prstGeom prst="roundRect">
          <a:avLst>
            <a:gd name="adj" fmla="val 10000"/>
          </a:avLst>
        </a:prstGeom>
        <a:solidFill>
          <a:srgbClr val="FF0000">
            <a:alpha val="65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Гипротрубопровод</a:t>
          </a:r>
          <a:endParaRPr kumimoji="0" lang="ru-RU" sz="1800" b="1" i="0" u="none" strike="noStrike" kern="1200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sp:txBody>
      <dsp:txXfrm>
        <a:off x="852519" y="0"/>
        <a:ext cx="3176555" cy="467040"/>
      </dsp:txXfrm>
    </dsp:sp>
    <dsp:sp modelId="{40C8F022-E1B1-4DD3-A601-62347336EF2E}">
      <dsp:nvSpPr>
        <dsp:cNvPr id="0" name=""/>
        <dsp:cNvSpPr/>
      </dsp:nvSpPr>
      <dsp:spPr>
        <a:xfrm>
          <a:off x="46704" y="46704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823202-2319-4D52-BBF6-7610C4B88E28}">
      <dsp:nvSpPr>
        <dsp:cNvPr id="0" name=""/>
        <dsp:cNvSpPr/>
      </dsp:nvSpPr>
      <dsp:spPr>
        <a:xfrm>
          <a:off x="0" y="513744"/>
          <a:ext cx="4029075" cy="467040"/>
        </a:xfrm>
        <a:prstGeom prst="roundRect">
          <a:avLst>
            <a:gd name="adj" fmla="val 10000"/>
          </a:avLst>
        </a:prstGeom>
        <a:solidFill>
          <a:srgbClr val="FF0000">
            <a:alpha val="65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Гипроспецгаз</a:t>
          </a:r>
          <a:endParaRPr kumimoji="0" lang="ru-RU" sz="1800" b="1" i="0" u="none" strike="noStrike" kern="1200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sp:txBody>
      <dsp:txXfrm>
        <a:off x="852519" y="513744"/>
        <a:ext cx="3176555" cy="467040"/>
      </dsp:txXfrm>
    </dsp:sp>
    <dsp:sp modelId="{4B7EA64A-0444-4F6C-A17F-46D2DB083340}">
      <dsp:nvSpPr>
        <dsp:cNvPr id="0" name=""/>
        <dsp:cNvSpPr/>
      </dsp:nvSpPr>
      <dsp:spPr>
        <a:xfrm>
          <a:off x="46704" y="560448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455C3C-0154-48B9-9FE2-A775E9AED238}">
      <dsp:nvSpPr>
        <dsp:cNvPr id="0" name=""/>
        <dsp:cNvSpPr/>
      </dsp:nvSpPr>
      <dsp:spPr>
        <a:xfrm>
          <a:off x="0" y="1027488"/>
          <a:ext cx="4029075" cy="467040"/>
        </a:xfrm>
        <a:prstGeom prst="roundRect">
          <a:avLst>
            <a:gd name="adj" fmla="val 10000"/>
          </a:avLst>
        </a:prstGeom>
        <a:solidFill>
          <a:srgbClr val="FF0000">
            <a:alpha val="65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ВНИПИгаздобыча</a:t>
          </a:r>
          <a:endParaRPr kumimoji="0" lang="ru-RU" sz="1800" b="1" i="0" u="none" strike="noStrike" kern="1200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sp:txBody>
      <dsp:txXfrm>
        <a:off x="852519" y="1027488"/>
        <a:ext cx="3176555" cy="467040"/>
      </dsp:txXfrm>
    </dsp:sp>
    <dsp:sp modelId="{269D937A-3B5A-429B-8134-9B93C60884DC}">
      <dsp:nvSpPr>
        <dsp:cNvPr id="0" name=""/>
        <dsp:cNvSpPr/>
      </dsp:nvSpPr>
      <dsp:spPr>
        <a:xfrm>
          <a:off x="46704" y="1074192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FE989A-6CEC-4719-A19A-35B6667D1E58}">
      <dsp:nvSpPr>
        <dsp:cNvPr id="0" name=""/>
        <dsp:cNvSpPr/>
      </dsp:nvSpPr>
      <dsp:spPr>
        <a:xfrm>
          <a:off x="0" y="1541232"/>
          <a:ext cx="4029075" cy="467040"/>
        </a:xfrm>
        <a:prstGeom prst="roundRect">
          <a:avLst>
            <a:gd name="adj" fmla="val 10000"/>
          </a:avLst>
        </a:prstGeom>
        <a:solidFill>
          <a:srgbClr val="FF0000">
            <a:alpha val="65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Проектные организации РН</a:t>
          </a:r>
        </a:p>
      </dsp:txBody>
      <dsp:txXfrm>
        <a:off x="852519" y="1541232"/>
        <a:ext cx="3176555" cy="467040"/>
      </dsp:txXfrm>
    </dsp:sp>
    <dsp:sp modelId="{4D406318-EF03-46E6-9AB6-D997E4C9816F}">
      <dsp:nvSpPr>
        <dsp:cNvPr id="0" name=""/>
        <dsp:cNvSpPr/>
      </dsp:nvSpPr>
      <dsp:spPr>
        <a:xfrm>
          <a:off x="46704" y="1587936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D91FB4-9007-4737-BFD4-ACEA6C75672C}">
      <dsp:nvSpPr>
        <dsp:cNvPr id="0" name=""/>
        <dsp:cNvSpPr/>
      </dsp:nvSpPr>
      <dsp:spPr>
        <a:xfrm>
          <a:off x="0" y="2054976"/>
          <a:ext cx="4029075" cy="46704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ea typeface="Times New Roman" pitchFamily="18" charset="0"/>
              <a:cs typeface="Arial" pitchFamily="34" charset="0"/>
            </a:rPr>
            <a:t>SNC LAVALIN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sp:txBody>
      <dsp:txXfrm>
        <a:off x="852519" y="2054976"/>
        <a:ext cx="3176555" cy="467040"/>
      </dsp:txXfrm>
    </dsp:sp>
    <dsp:sp modelId="{685CBC01-91F0-4F43-9BFE-903AD93D3CAA}">
      <dsp:nvSpPr>
        <dsp:cNvPr id="0" name=""/>
        <dsp:cNvSpPr/>
      </dsp:nvSpPr>
      <dsp:spPr>
        <a:xfrm>
          <a:off x="46704" y="2101680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A88EF4C-943B-4F41-B408-9D302A42584A}">
      <dsp:nvSpPr>
        <dsp:cNvPr id="0" name=""/>
        <dsp:cNvSpPr/>
      </dsp:nvSpPr>
      <dsp:spPr>
        <a:xfrm>
          <a:off x="0" y="2568720"/>
          <a:ext cx="4029075" cy="467040"/>
        </a:xfrm>
        <a:prstGeom prst="roundRect">
          <a:avLst>
            <a:gd name="adj" fmla="val 10000"/>
          </a:avLst>
        </a:prstGeom>
        <a:solidFill>
          <a:srgbClr val="FF0000">
            <a:alpha val="65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ea typeface="Times New Roman" pitchFamily="18" charset="0"/>
              <a:cs typeface="Arial" pitchFamily="34" charset="0"/>
            </a:rPr>
            <a:t>Газпром ВНИИГАЗ</a:t>
          </a:r>
        </a:p>
      </dsp:txBody>
      <dsp:txXfrm>
        <a:off x="852519" y="2568720"/>
        <a:ext cx="3176555" cy="467040"/>
      </dsp:txXfrm>
    </dsp:sp>
    <dsp:sp modelId="{0F4A9932-C018-4372-B103-06E089C4AD6A}">
      <dsp:nvSpPr>
        <dsp:cNvPr id="0" name=""/>
        <dsp:cNvSpPr/>
      </dsp:nvSpPr>
      <dsp:spPr>
        <a:xfrm>
          <a:off x="46704" y="2615424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6DE2368-A575-4D50-BCD8-CF90B3D5090E}">
      <dsp:nvSpPr>
        <dsp:cNvPr id="0" name=""/>
        <dsp:cNvSpPr/>
      </dsp:nvSpPr>
      <dsp:spPr>
        <a:xfrm>
          <a:off x="0" y="3082464"/>
          <a:ext cx="4029075" cy="4670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shade val="51000"/>
                <a:satMod val="130000"/>
                <a:alpha val="8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ЛУКОЙЛ-Инжиниринг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sp:txBody>
      <dsp:txXfrm>
        <a:off x="852519" y="3082464"/>
        <a:ext cx="3176555" cy="467040"/>
      </dsp:txXfrm>
    </dsp:sp>
    <dsp:sp modelId="{AAADBC14-BA59-4D35-9776-E0EC2949228B}">
      <dsp:nvSpPr>
        <dsp:cNvPr id="0" name=""/>
        <dsp:cNvSpPr/>
      </dsp:nvSpPr>
      <dsp:spPr>
        <a:xfrm>
          <a:off x="46704" y="3129168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EF3F8A-433F-46E7-B8E2-CD4C81558EF0}">
      <dsp:nvSpPr>
        <dsp:cNvPr id="0" name=""/>
        <dsp:cNvSpPr/>
      </dsp:nvSpPr>
      <dsp:spPr>
        <a:xfrm>
          <a:off x="0" y="3596208"/>
          <a:ext cx="4029075" cy="467040"/>
        </a:xfrm>
        <a:prstGeom prst="roundRect">
          <a:avLst>
            <a:gd name="adj" fmla="val 10000"/>
          </a:avLst>
        </a:prstGeom>
        <a:solidFill>
          <a:srgbClr val="FF0000">
            <a:alpha val="65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ВНИПИнефть</a:t>
          </a:r>
          <a:endParaRPr kumimoji="0" lang="ru-RU" sz="1800" b="1" i="0" u="none" strike="noStrike" kern="1200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sp:txBody>
      <dsp:txXfrm>
        <a:off x="852519" y="3596208"/>
        <a:ext cx="3176555" cy="467040"/>
      </dsp:txXfrm>
    </dsp:sp>
    <dsp:sp modelId="{44AF1E29-8CE1-41E0-8545-1EBBD3730315}">
      <dsp:nvSpPr>
        <dsp:cNvPr id="0" name=""/>
        <dsp:cNvSpPr/>
      </dsp:nvSpPr>
      <dsp:spPr>
        <a:xfrm>
          <a:off x="46704" y="3642912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8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125EF8-D68C-45F7-BC86-26B52B0E7A72}">
      <dsp:nvSpPr>
        <dsp:cNvPr id="0" name=""/>
        <dsp:cNvSpPr/>
      </dsp:nvSpPr>
      <dsp:spPr>
        <a:xfrm>
          <a:off x="0" y="4109952"/>
          <a:ext cx="4029075" cy="46704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LINDE GROUP</a:t>
          </a:r>
          <a:endParaRPr kumimoji="0" lang="ru-RU" sz="1800" b="1" i="0" u="none" strike="noStrike" kern="1200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sp:txBody>
      <dsp:txXfrm>
        <a:off x="852519" y="4109952"/>
        <a:ext cx="3176555" cy="467040"/>
      </dsp:txXfrm>
    </dsp:sp>
    <dsp:sp modelId="{821C1145-D930-499C-902E-5D63485AA514}">
      <dsp:nvSpPr>
        <dsp:cNvPr id="0" name=""/>
        <dsp:cNvSpPr/>
      </dsp:nvSpPr>
      <dsp:spPr>
        <a:xfrm>
          <a:off x="46704" y="4156656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9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4EE318-4463-44C2-B0F3-54FE4DC3579C}">
      <dsp:nvSpPr>
        <dsp:cNvPr id="0" name=""/>
        <dsp:cNvSpPr/>
      </dsp:nvSpPr>
      <dsp:spPr>
        <a:xfrm>
          <a:off x="0" y="4623696"/>
          <a:ext cx="4029075" cy="46704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800" b="1" i="0" u="none" strike="noStrike" kern="1200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CB&amp;I</a:t>
          </a:r>
          <a:endParaRPr kumimoji="0" lang="ru-RU" sz="1800" b="1" i="0" u="none" strike="noStrike" kern="1200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sp:txBody>
      <dsp:txXfrm>
        <a:off x="852519" y="4623696"/>
        <a:ext cx="3176555" cy="467040"/>
      </dsp:txXfrm>
    </dsp:sp>
    <dsp:sp modelId="{A2CFE0D6-34E0-4E86-9982-5FA11C1E16DF}">
      <dsp:nvSpPr>
        <dsp:cNvPr id="0" name=""/>
        <dsp:cNvSpPr/>
      </dsp:nvSpPr>
      <dsp:spPr>
        <a:xfrm>
          <a:off x="46704" y="4670400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0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E3B912-2E92-4028-A16E-6CD146A9ED88}">
      <dsp:nvSpPr>
        <dsp:cNvPr id="0" name=""/>
        <dsp:cNvSpPr/>
      </dsp:nvSpPr>
      <dsp:spPr>
        <a:xfrm>
          <a:off x="0" y="0"/>
          <a:ext cx="4029075" cy="467040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Стройгазконсалтинг</a:t>
          </a:r>
          <a:endParaRPr kumimoji="0" lang="ru-RU" sz="1800" b="1" i="0" u="none" strike="noStrike" kern="1200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sp:txBody>
      <dsp:txXfrm>
        <a:off x="852519" y="0"/>
        <a:ext cx="3176555" cy="467040"/>
      </dsp:txXfrm>
    </dsp:sp>
    <dsp:sp modelId="{40C8F022-E1B1-4DD3-A601-62347336EF2E}">
      <dsp:nvSpPr>
        <dsp:cNvPr id="0" name=""/>
        <dsp:cNvSpPr/>
      </dsp:nvSpPr>
      <dsp:spPr>
        <a:xfrm>
          <a:off x="46704" y="46704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823202-2319-4D52-BBF6-7610C4B88E28}">
      <dsp:nvSpPr>
        <dsp:cNvPr id="0" name=""/>
        <dsp:cNvSpPr/>
      </dsp:nvSpPr>
      <dsp:spPr>
        <a:xfrm>
          <a:off x="0" y="513744"/>
          <a:ext cx="4029075" cy="467040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Стройгазмонтаж</a:t>
          </a:r>
          <a:endParaRPr kumimoji="0" lang="ru-RU" sz="1800" b="1" i="0" u="none" strike="noStrike" kern="1200" cap="none" normalizeH="0" baseline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sp:txBody>
      <dsp:txXfrm>
        <a:off x="852519" y="513744"/>
        <a:ext cx="3176555" cy="467040"/>
      </dsp:txXfrm>
    </dsp:sp>
    <dsp:sp modelId="{4B7EA64A-0444-4F6C-A17F-46D2DB083340}">
      <dsp:nvSpPr>
        <dsp:cNvPr id="0" name=""/>
        <dsp:cNvSpPr/>
      </dsp:nvSpPr>
      <dsp:spPr>
        <a:xfrm>
          <a:off x="46704" y="560448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455C3C-0154-48B9-9FE2-A775E9AED238}">
      <dsp:nvSpPr>
        <dsp:cNvPr id="0" name=""/>
        <dsp:cNvSpPr/>
      </dsp:nvSpPr>
      <dsp:spPr>
        <a:xfrm>
          <a:off x="0" y="1027488"/>
          <a:ext cx="4029075" cy="46704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Межрегионтрубопроводстрой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sp:txBody>
      <dsp:txXfrm>
        <a:off x="852519" y="1027488"/>
        <a:ext cx="3176555" cy="467040"/>
      </dsp:txXfrm>
    </dsp:sp>
    <dsp:sp modelId="{269D937A-3B5A-429B-8134-9B93C60884DC}">
      <dsp:nvSpPr>
        <dsp:cNvPr id="0" name=""/>
        <dsp:cNvSpPr/>
      </dsp:nvSpPr>
      <dsp:spPr>
        <a:xfrm>
          <a:off x="46704" y="1074192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FE989A-6CEC-4719-A19A-35B6667D1E58}">
      <dsp:nvSpPr>
        <dsp:cNvPr id="0" name=""/>
        <dsp:cNvSpPr/>
      </dsp:nvSpPr>
      <dsp:spPr>
        <a:xfrm>
          <a:off x="0" y="1541232"/>
          <a:ext cx="4029075" cy="46704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ВЕЛЕССТРОЙ</a:t>
          </a:r>
        </a:p>
      </dsp:txBody>
      <dsp:txXfrm>
        <a:off x="852519" y="1541232"/>
        <a:ext cx="3176555" cy="467040"/>
      </dsp:txXfrm>
    </dsp:sp>
    <dsp:sp modelId="{4D406318-EF03-46E6-9AB6-D997E4C9816F}">
      <dsp:nvSpPr>
        <dsp:cNvPr id="0" name=""/>
        <dsp:cNvSpPr/>
      </dsp:nvSpPr>
      <dsp:spPr>
        <a:xfrm>
          <a:off x="46704" y="1587936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D91FB4-9007-4737-BFD4-ACEA6C75672C}">
      <dsp:nvSpPr>
        <dsp:cNvPr id="0" name=""/>
        <dsp:cNvSpPr/>
      </dsp:nvSpPr>
      <dsp:spPr>
        <a:xfrm>
          <a:off x="0" y="2054976"/>
          <a:ext cx="4029075" cy="467040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Стройтрансгаз, ОАО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sp:txBody>
      <dsp:txXfrm>
        <a:off x="852519" y="2054976"/>
        <a:ext cx="3176555" cy="467040"/>
      </dsp:txXfrm>
    </dsp:sp>
    <dsp:sp modelId="{685CBC01-91F0-4F43-9BFE-903AD93D3CAA}">
      <dsp:nvSpPr>
        <dsp:cNvPr id="0" name=""/>
        <dsp:cNvSpPr/>
      </dsp:nvSpPr>
      <dsp:spPr>
        <a:xfrm>
          <a:off x="46704" y="2101680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6DE2368-A575-4D50-BCD8-CF90B3D5090E}">
      <dsp:nvSpPr>
        <dsp:cNvPr id="0" name=""/>
        <dsp:cNvSpPr/>
      </dsp:nvSpPr>
      <dsp:spPr>
        <a:xfrm>
          <a:off x="0" y="2568720"/>
          <a:ext cx="4029075" cy="467040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Глобалстрой</a:t>
          </a: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 Инжиниринг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sp:txBody>
      <dsp:txXfrm>
        <a:off x="852519" y="2568720"/>
        <a:ext cx="3176555" cy="467040"/>
      </dsp:txXfrm>
    </dsp:sp>
    <dsp:sp modelId="{AAADBC14-BA59-4D35-9776-E0EC2949228B}">
      <dsp:nvSpPr>
        <dsp:cNvPr id="0" name=""/>
        <dsp:cNvSpPr/>
      </dsp:nvSpPr>
      <dsp:spPr>
        <a:xfrm>
          <a:off x="46704" y="2615424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EF3F8A-433F-46E7-B8E2-CD4C81558EF0}">
      <dsp:nvSpPr>
        <dsp:cNvPr id="0" name=""/>
        <dsp:cNvSpPr/>
      </dsp:nvSpPr>
      <dsp:spPr>
        <a:xfrm>
          <a:off x="0" y="3082464"/>
          <a:ext cx="4029075" cy="467040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Стройтрансгаз, ЗАО </a:t>
          </a:r>
          <a:b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</a:b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(Аргус </a:t>
          </a:r>
          <a:r>
            <a:rPr kumimoji="0" lang="ru-RU" sz="1800" b="1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Пайплайн</a:t>
          </a: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 Сервис)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sp:txBody>
      <dsp:txXfrm>
        <a:off x="852519" y="3082464"/>
        <a:ext cx="3176555" cy="467040"/>
      </dsp:txXfrm>
    </dsp:sp>
    <dsp:sp modelId="{44AF1E29-8CE1-41E0-8545-1EBBD3730315}">
      <dsp:nvSpPr>
        <dsp:cNvPr id="0" name=""/>
        <dsp:cNvSpPr/>
      </dsp:nvSpPr>
      <dsp:spPr>
        <a:xfrm>
          <a:off x="46704" y="3129168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7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8255BA4-7A62-4844-9466-FE1D0F6CFDF8}">
      <dsp:nvSpPr>
        <dsp:cNvPr id="0" name=""/>
        <dsp:cNvSpPr/>
      </dsp:nvSpPr>
      <dsp:spPr>
        <a:xfrm>
          <a:off x="0" y="3596208"/>
          <a:ext cx="4029075" cy="46704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Трест </a:t>
          </a:r>
          <a:r>
            <a:rPr kumimoji="0" lang="ru-RU" sz="1800" b="1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Коксохиммонтаж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sp:txBody>
      <dsp:txXfrm>
        <a:off x="852519" y="3596208"/>
        <a:ext cx="3176555" cy="467040"/>
      </dsp:txXfrm>
    </dsp:sp>
    <dsp:sp modelId="{DE6BE365-FE9C-4B58-BB4C-CAA6FE1649A3}">
      <dsp:nvSpPr>
        <dsp:cNvPr id="0" name=""/>
        <dsp:cNvSpPr/>
      </dsp:nvSpPr>
      <dsp:spPr>
        <a:xfrm>
          <a:off x="46704" y="3642912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8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125EF8-D68C-45F7-BC86-26B52B0E7A72}">
      <dsp:nvSpPr>
        <dsp:cNvPr id="0" name=""/>
        <dsp:cNvSpPr/>
      </dsp:nvSpPr>
      <dsp:spPr>
        <a:xfrm>
          <a:off x="0" y="4109952"/>
          <a:ext cx="4029075" cy="467040"/>
        </a:xfrm>
        <a:prstGeom prst="roundRect">
          <a:avLst>
            <a:gd name="adj" fmla="val 10000"/>
          </a:avLst>
        </a:prstGeom>
        <a:solidFill>
          <a:srgbClr val="FF1D1D">
            <a:alpha val="65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ЦЕНТРГАЗ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ea typeface="Times New Roman" pitchFamily="18" charset="0"/>
            <a:cs typeface="Arial" pitchFamily="34" charset="0"/>
          </a:endParaRPr>
        </a:p>
      </dsp:txBody>
      <dsp:txXfrm>
        <a:off x="852519" y="4109952"/>
        <a:ext cx="3176555" cy="467040"/>
      </dsp:txXfrm>
    </dsp:sp>
    <dsp:sp modelId="{821C1145-D930-499C-902E-5D63485AA514}">
      <dsp:nvSpPr>
        <dsp:cNvPr id="0" name=""/>
        <dsp:cNvSpPr/>
      </dsp:nvSpPr>
      <dsp:spPr>
        <a:xfrm>
          <a:off x="46704" y="4156656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9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4EE318-4463-44C2-B0F3-54FE4DC3579C}">
      <dsp:nvSpPr>
        <dsp:cNvPr id="0" name=""/>
        <dsp:cNvSpPr/>
      </dsp:nvSpPr>
      <dsp:spPr>
        <a:xfrm>
          <a:off x="0" y="4623696"/>
          <a:ext cx="4029075" cy="46704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  <a:cs typeface="Arial" pitchFamily="34" charset="0"/>
            </a:rPr>
            <a:t>ГСК «ВИС»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+mn-lt"/>
            <a:cs typeface="Arial" pitchFamily="34" charset="0"/>
          </a:endParaRPr>
        </a:p>
      </dsp:txBody>
      <dsp:txXfrm>
        <a:off x="852519" y="4623696"/>
        <a:ext cx="3176555" cy="467040"/>
      </dsp:txXfrm>
    </dsp:sp>
    <dsp:sp modelId="{A2CFE0D6-34E0-4E86-9982-5FA11C1E16DF}">
      <dsp:nvSpPr>
        <dsp:cNvPr id="0" name=""/>
        <dsp:cNvSpPr/>
      </dsp:nvSpPr>
      <dsp:spPr>
        <a:xfrm>
          <a:off x="46704" y="4670400"/>
          <a:ext cx="805815" cy="37363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0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2123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1" cy="339884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700" y="0"/>
            <a:ext cx="4302231" cy="339884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>
              <a:defRPr sz="1200"/>
            </a:lvl1pPr>
          </a:lstStyle>
          <a:p>
            <a:fld id="{801C0C8D-8095-4E91-AF32-6E147CD6532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51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7" rIns="91414" bIns="457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28897"/>
            <a:ext cx="7942580" cy="3058954"/>
          </a:xfrm>
          <a:prstGeom prst="rect">
            <a:avLst/>
          </a:prstGeom>
        </p:spPr>
        <p:txBody>
          <a:bodyPr vert="horz" lIns="91414" tIns="45707" rIns="91414" bIns="457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2231" cy="339884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700" y="6456613"/>
            <a:ext cx="4302231" cy="339884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>
              <a:defRPr sz="1200"/>
            </a:lvl1pPr>
          </a:lstStyle>
          <a:p>
            <a:fld id="{E3A0C3E3-9B6D-4B63-A705-253E8E9E6C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49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ia.ru/spravka/20120905/743769589.html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682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682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766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0678">
              <a:spcBef>
                <a:spcPct val="0"/>
              </a:spcBef>
            </a:pPr>
            <a:r>
              <a:rPr lang="ru-RU" sz="1800"/>
              <a:t>Полную версию исследования Вы можете приобрести в </a:t>
            </a:r>
            <a:r>
              <a:rPr lang="ru-RU" sz="1800" err="1"/>
              <a:t>интернет-магазине</a:t>
            </a:r>
            <a:r>
              <a:rPr lang="ru-RU" sz="1800"/>
              <a:t> </a:t>
            </a:r>
            <a:r>
              <a:rPr lang="en-US" sz="1800" err="1"/>
              <a:t>www.infoline.spb.ru</a:t>
            </a:r>
            <a:r>
              <a:rPr lang="ru-RU" sz="1800"/>
              <a:t>, заказать по телефону или по электронной почте.</a:t>
            </a:r>
          </a:p>
          <a:p>
            <a:pPr defTabSz="910678">
              <a:spcBef>
                <a:spcPct val="0"/>
              </a:spcBef>
            </a:pPr>
            <a:r>
              <a:rPr lang="ru-RU" sz="1800"/>
              <a:t>Спасибо за внимание!</a:t>
            </a:r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A1494C-DB49-4228-A7D6-10F4F572FFE4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mtClean="0"/>
              <a:t>На диаграммах представлена динамика и 2 варианта прогноза Минэкономразвития ситуации в добывающей отрасли ТЭК России. При этом в</a:t>
            </a:r>
            <a:r>
              <a:rPr lang="ru-RU" baseline="0" smtClean="0"/>
              <a:t> добыче нефти сдерживающим фактором выступают внутренние отраслевые ограничения (ухудшение структуры запасов, госрегулирование отрасли), тогда как основным лимитирующим фактором добычи газа выступает внешние условия мирового рынка. </a:t>
            </a:r>
          </a:p>
          <a:p>
            <a:r>
              <a:rPr lang="ru-RU"/>
              <a:t>Показательно, что майская редакция более оптимистичных "Сценарных условий для формирования вариантов прогноза социально-экономического развития в 2013−2015 годах" уже в августе 2012 года скорректирована в сторону более пессимистичного развития событий. Такая логика МЭР и Минфина отражает высокую критичность решений, которые принимаются сегодня Правительством и ключевыми игроками отрасли.</a:t>
            </a:r>
          </a:p>
          <a:p>
            <a:endParaRPr lang="ru-RU"/>
          </a:p>
          <a:p>
            <a:r>
              <a:rPr lang="ru-RU"/>
              <a:t>МЭР: «умеренный рост добычи газа будет определяться тенденциями спроса, более активным освоением месторождений </a:t>
            </a:r>
            <a:r>
              <a:rPr lang="ru-RU">
                <a:hlinkClick r:id="rId3"/>
              </a:rPr>
              <a:t>ОАО "Газпром"</a:t>
            </a:r>
            <a:r>
              <a:rPr lang="ru-RU"/>
              <a:t>, а также увеличением добычи независимыми производителями газа в условиях их </a:t>
            </a:r>
            <a:r>
              <a:rPr lang="ru-RU" err="1"/>
              <a:t>недискриминационного</a:t>
            </a:r>
            <a:r>
              <a:rPr lang="ru-RU"/>
              <a:t> доступа к Единой газотранспортной системе».</a:t>
            </a:r>
            <a:endParaRPr lang="ru-RU" smtClean="0"/>
          </a:p>
          <a:p>
            <a:endParaRPr lang="ru-RU" smtClean="0"/>
          </a:p>
          <a:p>
            <a:r>
              <a:rPr lang="ru-RU" smtClean="0"/>
              <a:t>В 2013-2015 гг. предпосылок для наращивания добычи нефти не прогнозируется, в результате целевым ориентиром МЭР остается уровень 510 млн. тонн. </a:t>
            </a:r>
          </a:p>
          <a:p>
            <a:r>
              <a:rPr lang="ru-RU" smtClean="0"/>
              <a:t>В 2013 г. снижение добычи на старых выработанных месторождениях Западной Сибири в полной мере не будет компенсировано ростом добычи на новых месторождениях. Снижение добычи будет сопровождаться понижающейся тенденцией экспорта нефти и сохранением объемов переработки нефти </a:t>
            </a:r>
            <a:r>
              <a:rPr lang="ru-RU" smtClean="0">
                <a:solidFill>
                  <a:srgbClr val="FF0000"/>
                </a:solidFill>
              </a:rPr>
              <a:t>практически на уровне 2012 г. 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/>
              <a:t>В 2014-2015 гг. ожидается наращивание добычи в новых провинциях за счет дополнительных вводов и интенсификации применения более эффективных</a:t>
            </a:r>
            <a:r>
              <a:rPr lang="ru-RU" baseline="0" smtClean="0"/>
              <a:t> </a:t>
            </a:r>
            <a:r>
              <a:rPr lang="ru-RU" smtClean="0"/>
              <a:t>методов повышения </a:t>
            </a:r>
            <a:r>
              <a:rPr lang="ru-RU" err="1" smtClean="0"/>
              <a:t>нефтеотдачи</a:t>
            </a:r>
            <a:r>
              <a:rPr lang="ru-RU" smtClean="0"/>
              <a:t> пластов. Генеральная схема развития нефтяной отрасли до 2020 года указывает, что </a:t>
            </a:r>
            <a:r>
              <a:rPr lang="ru-RU"/>
              <a:t>средний проектный КИН в РФ - 37%; достигнутый КИН (доля извлеченных запасов в геологических запасах) составляет только 20%; 17% приходится запасы разрабатываемых месторождений, которые еще находятся в недрах. Увеличение проектного КИН только на 5% (до 42%) даст дополнительные извлекаемые запасы в количестве более 4 млрд.тонн. </a:t>
            </a:r>
            <a:r>
              <a:rPr lang="ru-RU" b="1"/>
              <a:t>В России КИН за последние 60 лет практически не изменился!</a:t>
            </a:r>
          </a:p>
          <a:p>
            <a:endParaRPr lang="ru-RU"/>
          </a:p>
          <a:p>
            <a:r>
              <a:rPr lang="ru-RU"/>
              <a:t>В 2000-2011 гг. объемы добычи газа в России увеличились на 14,8%. </a:t>
            </a:r>
          </a:p>
          <a:p>
            <a:pPr defTabSz="914143">
              <a:defRPr/>
            </a:pPr>
            <a:r>
              <a:rPr lang="ru-RU"/>
              <a:t>В 2012 году с учетом наметившейся тенденции увеличения спроса на газ на внутреннем рынке и восстановления европейского спроса на российский газ добыча </a:t>
            </a:r>
            <a:r>
              <a:rPr lang="ru-RU" err="1" smtClean="0"/>
              <a:t>оценивалася</a:t>
            </a:r>
            <a:r>
              <a:rPr lang="ru-RU" smtClean="0"/>
              <a:t> </a:t>
            </a:r>
            <a:r>
              <a:rPr lang="ru-RU"/>
              <a:t>на уровне 697 млрд. куб. м (104,2% к уровню 2011 года</a:t>
            </a:r>
            <a:r>
              <a:rPr lang="ru-RU" smtClean="0"/>
              <a:t>), в по факту составил 655. </a:t>
            </a:r>
            <a:r>
              <a:rPr lang="ru-RU"/>
              <a:t>При этом объем экспорта газа ожидается на уровне 211,8 млрд. куб. м (111,8% к 2011 году). Существенное негативное влияние на экспорт российского газа в Европу продолжают оказывать такие факторы, как рост добычи сланцевого газа в США, активное развитие рынка сжиженного природного газа и новые инициативы ЕС по развитию конкуренции на рынке газа. Экспорт СПГ в страны Азиатско-Тихоокеанского региона составит в 2012 году 10 млн. тонн.</a:t>
            </a:r>
          </a:p>
          <a:p>
            <a:r>
              <a:rPr lang="ru-RU"/>
              <a:t>Добыча газа к 2015 году увеличится до 755 млрд. куб. м, при этом объем экспорта газа увеличится до 253 млрд. куб. метров. </a:t>
            </a:r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z="1600" b="1" smtClean="0"/>
              <a:t>Налоговая реформа с введением формулы «60-66» должна была повысить доходы нефтекомпаний от экспорта нефти и заставить их повышать глубину переработки. Если до 2011 г. стояла задача простой переработки нефти, то теперь стимулируется строительство комплексов гидрокрекинга, направленных на производство дизельного топлива. К дифференциалу между ценами на дизельное топливо и мазут добавляется дополнительная премия. Но рост пошлины на темные нефтепродукты, замечают авторы исследования, вовсе не подорвал экономику небольших неэффективных НПЗ («самоваров»), поставляющих на экспорт мазут. И вместо нерентабельности малая нефтепереработка переживает небывалый бум. Загрузка российских мини-НПЗ продолжает расти из месяца в месяц, что указывает на высокую доходность их работы. Такая динамика связана с тем, что, несмотря на повышение средних пошлин на нефтепродукты с уровня 55% до 66% от пошлин на нефть, при достаточно высоких ценах (в 2012 г. средняя цена «Юралс» составила 110,5 </a:t>
            </a:r>
            <a:r>
              <a:rPr lang="ru-RU" sz="1600" b="1" err="1" smtClean="0"/>
              <a:t>долл</a:t>
            </a:r>
            <a:r>
              <a:rPr lang="ru-RU" sz="1600" b="1" smtClean="0"/>
              <a:t>/</a:t>
            </a:r>
            <a:r>
              <a:rPr lang="ru-RU" sz="1600" b="1" err="1" smtClean="0"/>
              <a:t>барр</a:t>
            </a:r>
            <a:r>
              <a:rPr lang="ru-RU" sz="1600" b="1" smtClean="0"/>
              <a:t>.) первичная переработка остается выгодней экспорта нефти.</a:t>
            </a:r>
            <a:endParaRPr lang="ru-RU" b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143">
              <a:defRPr/>
            </a:pPr>
            <a:r>
              <a:rPr lang="ru-RU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Достигнутые договоренности по экспорту и переработке топливно-энергетических ресурсов пока не оправдывают ожиданий сторон – ВИНК требуют больших и гарантированных преференций, Правительство – выполнения действующих соглашений. Ряд НПЗ не успеют выполнить обязательства по модернизации в срок, проекты в нефтегазохимии (</a:t>
            </a:r>
            <a:r>
              <a:rPr lang="ru-RU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до 2030 года предполагается в рамках 6 кластеров – </a:t>
            </a:r>
            <a:r>
              <a:rPr lang="ru-RU" altLang="en-US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Каспийский, Волжский, Северо-Западный, </a:t>
            </a:r>
            <a:r>
              <a:rPr lang="ru-RU" altLang="en-US" i="1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Западно-Сибирский</a:t>
            </a:r>
            <a:r>
              <a:rPr lang="ru-RU" altLang="en-US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altLang="en-US" i="1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Восточно</a:t>
            </a:r>
            <a:r>
              <a:rPr lang="en-US" altLang="en-US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altLang="en-US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Сибирский, Дальневосточный</a:t>
            </a:r>
            <a:r>
              <a:rPr lang="ru-RU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выходят на активную стадию – строительство идет в Тобольске, Нижнекамске и Кстово. Инвестиционные проекты создания заводов СПГ в России еще должны будут пройти аудит на предмет экономической и энергетической эффективности.</a:t>
            </a:r>
          </a:p>
          <a:p>
            <a:pPr defTabSz="914143">
              <a:defRPr/>
            </a:pPr>
            <a:endParaRPr lang="ru-RU" smtClean="0"/>
          </a:p>
          <a:p>
            <a:pPr defTabSz="914143">
              <a:defRPr/>
            </a:pPr>
            <a:r>
              <a:rPr lang="ru-RU" smtClean="0"/>
              <a:t>К 2015 г. объем переработки нефти сократится до 258 млн. тонн в год при увеличении глубины переработки до 74%. Экспорт нефтепродуктов к 2015 г. сократится до 124,5 млн. тонн в год в пользу внутреннего спроса на топливо.</a:t>
            </a:r>
          </a:p>
          <a:p>
            <a:pPr defTabSz="914143">
              <a:defRPr/>
            </a:pPr>
            <a:endParaRPr lang="ru-RU" smtClean="0"/>
          </a:p>
          <a:p>
            <a:pPr algn="just" eaLnBrk="1" hangingPunct="1">
              <a:defRPr/>
            </a:pPr>
            <a:r>
              <a:rPr lang="ru-RU"/>
              <a:t>Динамика переработки газа российскими компаниями на протяжении последних лет носит устойчивый характер. В 2008-2011 годах существенных приростов в объемах </a:t>
            </a:r>
            <a:r>
              <a:rPr lang="ru-RU" err="1"/>
              <a:t>газопереработки</a:t>
            </a:r>
            <a:r>
              <a:rPr lang="ru-RU"/>
              <a:t> не наблюдалось. В 2012 году крупные инвестиционные проекты в сфере </a:t>
            </a:r>
            <a:r>
              <a:rPr lang="ru-RU" err="1"/>
              <a:t>газопереработки</a:t>
            </a:r>
            <a:r>
              <a:rPr lang="ru-RU"/>
              <a:t> и </a:t>
            </a:r>
            <a:r>
              <a:rPr lang="ru-RU" err="1"/>
              <a:t>газохимии</a:t>
            </a:r>
            <a:r>
              <a:rPr lang="ru-RU"/>
              <a:t> (за исключением трех, где ведутся строительные работы - производства полипропилена в Тобольске, </a:t>
            </a:r>
            <a:r>
              <a:rPr lang="ru-RU" err="1"/>
              <a:t>АБС-пластика</a:t>
            </a:r>
            <a:r>
              <a:rPr lang="ru-RU"/>
              <a:t> в Нижнекамске,  поливинилхлорида в Кстово) еще не вышли на стадию активной реализации, поэтому в перспективе до 2015 года объем переработки природного газа практически не изменится, рост переработки преимущественно будет связан с переработкой и утилизацией попутного нефтяного газа.</a:t>
            </a:r>
            <a:endParaRPr lang="ru-RU" smtClean="0"/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В октябре 2011 правительство РФ утвердило соглашение между ФАС, </a:t>
            </a:r>
            <a:r>
              <a:rPr lang="ru-RU" sz="1200" dirty="0" err="1" smtClean="0"/>
              <a:t>Ростехнадзором</a:t>
            </a:r>
            <a:r>
              <a:rPr lang="ru-RU" sz="1200" dirty="0" smtClean="0"/>
              <a:t> и </a:t>
            </a:r>
            <a:r>
              <a:rPr lang="ru-RU" sz="1200" dirty="0" err="1" smtClean="0"/>
              <a:t>Росстандартом</a:t>
            </a:r>
            <a:r>
              <a:rPr lang="ru-RU" sz="1200" dirty="0" smtClean="0"/>
              <a:t> с ВИНК по программам строительства и реконструкции НПЗ. Планируется, что до апреля 2012 года будет решен вопрос о санкциях к компаниям, не выполняющим обязательства по модернизации. По соглашению, в </a:t>
            </a:r>
            <a:r>
              <a:rPr lang="ru-RU" sz="1200" dirty="0" err="1" smtClean="0"/>
              <a:t>техрегламент</a:t>
            </a:r>
            <a:r>
              <a:rPr lang="ru-RU" sz="1200" dirty="0" smtClean="0"/>
              <a:t> внесены изменения, продлевающие оборот бензинов и дизельного топлива</a:t>
            </a:r>
          </a:p>
          <a:p>
            <a:r>
              <a:rPr lang="ru-RU" sz="1200" dirty="0" smtClean="0"/>
              <a:t>Евро-2 до 31 декабря 2012 г., </a:t>
            </a:r>
          </a:p>
          <a:p>
            <a:r>
              <a:rPr lang="ru-RU" sz="1200" dirty="0" smtClean="0"/>
              <a:t>Евро-3 до 31 декабря 2014 г., </a:t>
            </a:r>
          </a:p>
          <a:p>
            <a:r>
              <a:rPr lang="ru-RU" sz="1200" dirty="0" smtClean="0"/>
              <a:t>Евро-4 до 31 декабря 2015 г. </a:t>
            </a:r>
          </a:p>
          <a:p>
            <a:r>
              <a:rPr lang="ru-RU" sz="1200" dirty="0" smtClean="0"/>
              <a:t>Евро-5 - срок не ограничен.</a:t>
            </a:r>
          </a:p>
          <a:p>
            <a:endParaRPr lang="ru-RU" dirty="0" smtClean="0"/>
          </a:p>
          <a:p>
            <a:r>
              <a:rPr lang="ru-RU" dirty="0" smtClean="0"/>
              <a:t>Первоначальные сроки:</a:t>
            </a:r>
            <a:r>
              <a:rPr lang="ru-RU" baseline="0" dirty="0" smtClean="0"/>
              <a:t> </a:t>
            </a:r>
          </a:p>
          <a:p>
            <a:r>
              <a:rPr lang="ru-RU" sz="1200" dirty="0" smtClean="0"/>
              <a:t>Евро 2 - с даты вступления в силу Постановления о ТР,  с апреля 2006</a:t>
            </a:r>
          </a:p>
          <a:p>
            <a:r>
              <a:rPr lang="ru-RU" sz="1200" dirty="0" smtClean="0"/>
              <a:t>Евро 3 - с 1 января 2008</a:t>
            </a:r>
          </a:p>
          <a:p>
            <a:r>
              <a:rPr lang="ru-RU" sz="1200" dirty="0" smtClean="0"/>
              <a:t>Евро 4 - с 1 января 2010</a:t>
            </a:r>
          </a:p>
          <a:p>
            <a:r>
              <a:rPr lang="ru-RU" sz="1200" dirty="0" smtClean="0"/>
              <a:t>Евро 5 - с 1 января 2014</a:t>
            </a:r>
            <a:endParaRPr lang="ru-RU" sz="1200" dirty="0" smtClean="0">
              <a:effectLst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647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Снижение инвестиций к 2015 году с одной стороны будет</a:t>
            </a:r>
            <a:r>
              <a:rPr lang="ru-RU" baseline="0" smtClean="0"/>
              <a:t> обусловлено вводом в эксплуатацию крупных проектов по добыче, а с другой – более активной реализацией российскими ВИНК проектов в сегменте нефтепереработки согласно четырехсторонним договоренностям с </a:t>
            </a:r>
            <a:r>
              <a:rPr lang="ru-RU" smtClean="0"/>
              <a:t>Министерством энергетики, Федеральной службой по экологическому, технологическому и атомному надзору и Федеральной антимонопольной службой. </a:t>
            </a:r>
          </a:p>
          <a:p>
            <a:r>
              <a:rPr lang="ru-RU" smtClean="0"/>
              <a:t>Сохранение инвестиций на довольно высоком уровне обусловлено необходимостью поддержания достигнутого уровня добычи при ухудшении структуры запасов выработанных месторождений.</a:t>
            </a:r>
          </a:p>
          <a:p>
            <a:endParaRPr lang="ru-RU" smtClean="0"/>
          </a:p>
          <a:p>
            <a:r>
              <a:rPr lang="ru-RU" smtClean="0"/>
              <a:t>Важно – рост инвестиций в сегмент </a:t>
            </a:r>
            <a:r>
              <a:rPr lang="en-US" smtClean="0"/>
              <a:t>upstream </a:t>
            </a:r>
            <a:r>
              <a:rPr lang="ru-RU" smtClean="0"/>
              <a:t>(в 16 раз!) в наши дни перестал давать ощутимый прирост объема добычи. Причина – системные внутренние проблемы отрасли, бесконтрольное нарушение проектов освоения запасов, неэффективное недропользование, истощение запасов освоенных регионов...</a:t>
            </a:r>
          </a:p>
          <a:p>
            <a:endParaRPr lang="ru-RU" smtClean="0"/>
          </a:p>
          <a:p>
            <a:endParaRPr lang="ru-RU" smtClean="0"/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ВИНК на большей части НПЗ не успевают реализовать четырехсторонние соглашения. В среднем сроки сместятся приблизительно на </a:t>
            </a:r>
            <a:r>
              <a:rPr lang="en-US" smtClean="0"/>
              <a:t>1 </a:t>
            </a:r>
            <a:r>
              <a:rPr lang="ru-RU" smtClean="0"/>
              <a:t>год.</a:t>
            </a:r>
          </a:p>
          <a:p>
            <a:endParaRPr lang="ru-RU" smtClean="0"/>
          </a:p>
          <a:p>
            <a:r>
              <a:rPr lang="ru-RU" smtClean="0"/>
              <a:t>В 2012 году внедрение налоговой системы "60/66" не оправдывает ожиданий снижения объемов производства и экспорта темных нефтепродуктов. В 2012 г. глубина переработки еще не изменится, а доля темных нефтепродуктов в общем объеме производства и экспорта возрастет.</a:t>
            </a:r>
          </a:p>
          <a:p>
            <a:r>
              <a:rPr lang="ru-RU" smtClean="0"/>
              <a:t>Возможно применение гос. санкций к компаниям, срывающим сроки модернизации НПЗ</a:t>
            </a:r>
          </a:p>
          <a:p>
            <a:endParaRPr lang="ru-RU" smtClean="0"/>
          </a:p>
          <a:p>
            <a:r>
              <a:rPr lang="ru-RU" smtClean="0"/>
              <a:t>План - К 2015 г. объем переработки нефти сократится до 258 млн. тонн в год, при этом глубина переработки увеличится до 74%. Внутренний спрос на топливо будет расти, в итоге экспорт нефтепродуктов к 2015 г. сократится до 124,5 млн. тонн в год. </a:t>
            </a:r>
          </a:p>
          <a:p>
            <a:r>
              <a:rPr lang="ru-RU" smtClean="0"/>
              <a:t>Факт - В 2011 г. глубина переработки снизилась</a:t>
            </a:r>
          </a:p>
          <a:p>
            <a:endParaRPr lang="ru-RU" smtClean="0"/>
          </a:p>
          <a:p>
            <a:r>
              <a:rPr lang="ru-RU" smtClean="0"/>
              <a:t>Пример </a:t>
            </a:r>
            <a:r>
              <a:rPr lang="ru-RU" err="1" smtClean="0"/>
              <a:t>Башнефти</a:t>
            </a:r>
            <a:r>
              <a:rPr lang="ru-RU" smtClean="0"/>
              <a:t> – успели выполнить договоренности раньше по переходу на ЕВРО-5, но сроки для</a:t>
            </a:r>
            <a:r>
              <a:rPr lang="ru-RU" baseline="0" smtClean="0"/>
              <a:t> остальных ВИНК перенесли. В результате более совершенная и дорогая продукция компании на рынке менее конкурентоспособна, чем более дешевое и некачественное топливо.</a:t>
            </a:r>
          </a:p>
          <a:p>
            <a:r>
              <a:rPr lang="ru-RU" smtClean="0"/>
              <a:t>Предлагается повышение акцизов на «Евро-5», что</a:t>
            </a:r>
            <a:r>
              <a:rPr lang="ru-RU" baseline="0" smtClean="0"/>
              <a:t> </a:t>
            </a:r>
            <a:r>
              <a:rPr lang="ru-RU" smtClean="0"/>
              <a:t>вообще на руку отстающим компаниям. ЦИТАТА, КОРСИК: «Всем нефтяникам дали морковку: уважаемые господа, производите «Евро-5» — и получите такую-то льготу. Теперь эту льготу забирают. И что получается? Мы выпускаем классное топливо в соответствии с лучшими стандартами, а теперь нас за это наказывают? Говорили об этом на двух комиссиях — правительственной и президентской… Как и о другой проблеме — заградительной экспортной пошлине [90% от нефтяной] на бензин. Как временная мера борьбы с дефицитом топлива в стране, наверное, это было нормально. Но сейчас-то бензина в избытке! Если тенденция сохранится — придется сокращать переработку, потому что производить и экспортировать бензин с такой пошлиной невыгодно».</a:t>
            </a:r>
          </a:p>
          <a:p>
            <a:endParaRPr lang="ru-RU" smtClean="0"/>
          </a:p>
          <a:p>
            <a:r>
              <a:rPr lang="ru-RU" smtClean="0"/>
              <a:t>Переработка газа, фактически, в России выполняется</a:t>
            </a:r>
            <a:r>
              <a:rPr lang="ru-RU" baseline="0" smtClean="0"/>
              <a:t> вынужденно – компаниями ВИНК как побочное сырье при добыче нефти (если сжигать его оказывается менее выгодно), компаниями Газпрома - на мини-установках СПГ</a:t>
            </a:r>
            <a:r>
              <a:rPr lang="en-US" baseline="0" smtClean="0"/>
              <a:t> </a:t>
            </a:r>
            <a:r>
              <a:rPr lang="ru-RU" baseline="0" smtClean="0"/>
              <a:t>для газификации удаленных регионов, и только СИБУР строит полноценную эффективную цепочку переработки с выпуском нефтехимической продукции. Проблема эффективной переработки природного газа и попутного нефтяного газа – крайне актуальна</a:t>
            </a: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2000" b="1"/>
              <a:t>Нефть и нефтепродукты - </a:t>
            </a:r>
            <a:r>
              <a:rPr lang="ru-RU" sz="2000"/>
              <a:t>3 вектора (и фактора развития транспорта)</a:t>
            </a:r>
          </a:p>
          <a:p>
            <a:r>
              <a:rPr lang="ru-RU" sz="2000"/>
              <a:t>Создание систем транспортировки нефти от новых месторождений </a:t>
            </a:r>
          </a:p>
          <a:p>
            <a:pPr defTabSz="914143">
              <a:defRPr/>
            </a:pPr>
            <a:r>
              <a:rPr lang="ru-RU" sz="2000"/>
              <a:t>Развитие систем транспортировки нефти к модернизируемым НПЗ</a:t>
            </a:r>
          </a:p>
          <a:p>
            <a:r>
              <a:rPr lang="ru-RU" sz="2000"/>
              <a:t>Развитие систем транспортировки нефтепродуктов от модернизируемых НПЗ</a:t>
            </a:r>
          </a:p>
          <a:p>
            <a:endParaRPr lang="ru-RU" sz="2000"/>
          </a:p>
          <a:p>
            <a:r>
              <a:rPr lang="ru-RU" sz="2000" b="1"/>
              <a:t>Газ - </a:t>
            </a:r>
            <a:r>
              <a:rPr lang="ru-RU" sz="2000"/>
              <a:t>3 вектора:</a:t>
            </a:r>
          </a:p>
          <a:p>
            <a:r>
              <a:rPr lang="ru-RU" sz="2000"/>
              <a:t>Повышение уровня газификации </a:t>
            </a:r>
            <a:r>
              <a:rPr lang="ru-RU"/>
              <a:t>69 регионов России с выходом к 2020 году на средний в стране показатель 85%</a:t>
            </a:r>
            <a:endParaRPr lang="ru-RU" sz="2000"/>
          </a:p>
          <a:p>
            <a:r>
              <a:rPr lang="ru-RU" sz="2000"/>
              <a:t>Закрепление позиций на стратегических экспортных рынках,</a:t>
            </a:r>
            <a:r>
              <a:rPr lang="ru-RU"/>
              <a:t> прежде всего стран </a:t>
            </a:r>
            <a:r>
              <a:rPr lang="ru-RU" err="1"/>
              <a:t>Азиатско-Тихоокенского</a:t>
            </a:r>
            <a:r>
              <a:rPr lang="ru-RU"/>
              <a:t> региона</a:t>
            </a:r>
            <a:endParaRPr lang="ru-RU" sz="2000"/>
          </a:p>
          <a:p>
            <a:r>
              <a:rPr lang="ru-RU" sz="2000"/>
              <a:t>Создание разветвленной сети коммуникаций для комплекса </a:t>
            </a:r>
            <a:r>
              <a:rPr lang="ru-RU" sz="2000" err="1"/>
              <a:t>газопереработки</a:t>
            </a:r>
            <a:r>
              <a:rPr lang="ru-RU" sz="2000"/>
              <a:t> и </a:t>
            </a:r>
            <a:r>
              <a:rPr lang="ru-RU" sz="2000" err="1"/>
              <a:t>газохимии</a:t>
            </a:r>
            <a:endParaRPr lang="ru-RU" sz="200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51CBA2-E7D3-4DE5-AB7E-82EDC0710FA5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Сроки выполнения необходимых согласований строительства</a:t>
            </a:r>
            <a:r>
              <a:rPr lang="ru-RU" baseline="0" dirty="0" smtClean="0"/>
              <a:t> объектов ТЭК в мире составляют от </a:t>
            </a:r>
            <a:r>
              <a:rPr lang="ru-RU" dirty="0" smtClean="0"/>
              <a:t>12-18 месяцев, тогда как в России – 44-48 месяцев.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Система требует очень много подготовительных работ, очень много надзорных работ.</a:t>
            </a:r>
            <a:r>
              <a:rPr lang="ru-RU" baseline="0" dirty="0" smtClean="0"/>
              <a:t> </a:t>
            </a:r>
            <a:r>
              <a:rPr lang="ru-RU" dirty="0" smtClean="0"/>
              <a:t>Система получения разрешений в России самая длинная, самая тяжелая, если все делать, как положено, от момента начала работ до момента получения последних актов уходит аж 44–48 месяцев. Неудивительно, что большое количество участников </a:t>
            </a:r>
            <a:r>
              <a:rPr lang="ru-RU" dirty="0" err="1" smtClean="0"/>
              <a:t>инвестпроектов</a:t>
            </a:r>
            <a:r>
              <a:rPr lang="ru-RU" dirty="0" smtClean="0"/>
              <a:t> нарушают процедуры, нередко ставя под угрозу успех проекта и его безопасность</a:t>
            </a:r>
          </a:p>
          <a:p>
            <a:endParaRPr lang="ru-RU" dirty="0" smtClean="0"/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документам (ФОРМАЛЬНО) очень скрупулезно будут смотреть, какие у объекта воздействие на окружающую среду, технические подключения, связанные с градостроительством. Но ПРАКТИЧЕСКИ НИКТО не будет смотреть, как именно ты строишь, какие нормы фактически соблюдаются. 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только когда готов результат, ВСЕГДА возникает вопрос, в конце концов, об ответственности заказчика, ответственности инвестора, ответственности подрядчиков.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477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0C3E3-9B6D-4B63-A705-253E8E9E6C8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682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340768"/>
            <a:ext cx="5940000" cy="576000"/>
          </a:xfrm>
          <a:prstGeom prst="roundRect">
            <a:avLst/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 marL="0" indent="0" algn="ctr">
              <a:buNone/>
              <a:defRPr lang="ru-RU"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algn="ctr" defTabSz="914400" rtl="0" eaLnBrk="1" latinLnBrk="0" hangingPunct="1">
              <a:spcBef>
                <a:spcPct val="0"/>
              </a:spcBef>
              <a:defRPr/>
            </a:pPr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8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139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40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1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2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3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4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5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6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7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148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9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5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1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4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5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6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7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8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0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1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2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5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6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7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8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9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0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1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2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3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5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6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7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8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9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0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1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2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3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5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6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7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8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9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0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1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2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3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5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6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7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8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9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0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1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2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3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4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6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7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8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9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0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1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2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3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4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5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6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7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8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9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0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1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2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3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4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5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6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7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8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9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0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1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2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3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4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5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6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7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8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9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0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1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2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3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4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5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6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7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8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9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0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1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2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3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4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5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6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7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8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9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0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1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2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3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4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5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6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7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8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81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38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139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40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1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2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3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4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5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6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7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49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38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139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40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1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2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3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4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5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6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7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49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2FF95-EAB6-4169-922F-C8E324DBC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39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140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41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2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4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5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6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7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8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50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9733747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1_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2FF95-EAB6-4169-922F-C8E324DBC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39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140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41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2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4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5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6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7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8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820183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8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17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49" name="Подзаголовок 2"/>
          <p:cNvSpPr>
            <a:spLocks noGrp="1"/>
          </p:cNvSpPr>
          <p:nvPr>
            <p:ph type="subTitle" idx="13"/>
          </p:nvPr>
        </p:nvSpPr>
        <p:spPr>
          <a:xfrm>
            <a:off x="1763688" y="1340768"/>
            <a:ext cx="5940000" cy="576000"/>
          </a:xfrm>
          <a:prstGeom prst="roundRect">
            <a:avLst/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 marL="0" indent="0" algn="ctr">
              <a:buNone/>
              <a:defRPr lang="ru-RU"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algn="ctr" defTabSz="914400" rtl="0" eaLnBrk="1" latinLnBrk="0" hangingPunct="1">
              <a:spcBef>
                <a:spcPct val="0"/>
              </a:spcBef>
              <a:defRPr/>
            </a:pPr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50" name="Текст 2"/>
          <p:cNvSpPr>
            <a:spLocks noGrp="1"/>
          </p:cNvSpPr>
          <p:nvPr>
            <p:ph type="body" idx="1"/>
          </p:nvPr>
        </p:nvSpPr>
        <p:spPr>
          <a:xfrm>
            <a:off x="226120" y="2132855"/>
            <a:ext cx="8666359" cy="38884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2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8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17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49" name="Текст 2"/>
          <p:cNvSpPr>
            <a:spLocks noGrp="1"/>
          </p:cNvSpPr>
          <p:nvPr>
            <p:ph type="body" idx="13"/>
          </p:nvPr>
        </p:nvSpPr>
        <p:spPr>
          <a:xfrm>
            <a:off x="4690616" y="2132855"/>
            <a:ext cx="4248472" cy="38884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0" name="Текст 2"/>
          <p:cNvSpPr>
            <a:spLocks noGrp="1"/>
          </p:cNvSpPr>
          <p:nvPr>
            <p:ph type="body" idx="1"/>
          </p:nvPr>
        </p:nvSpPr>
        <p:spPr>
          <a:xfrm>
            <a:off x="226121" y="2132855"/>
            <a:ext cx="4248472" cy="38884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1" name="Подзаголовок 2"/>
          <p:cNvSpPr>
            <a:spLocks noGrp="1"/>
          </p:cNvSpPr>
          <p:nvPr>
            <p:ph type="subTitle" idx="14"/>
          </p:nvPr>
        </p:nvSpPr>
        <p:spPr>
          <a:xfrm>
            <a:off x="658169" y="1412840"/>
            <a:ext cx="3384376" cy="576000"/>
          </a:xfrm>
          <a:prstGeom prst="roundRect">
            <a:avLst/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lvl1pPr marL="0" indent="0" algn="ctr">
              <a:buNone/>
              <a:defRPr lang="ru-RU"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algn="ctr" defTabSz="914400" rtl="0" eaLnBrk="1" latinLnBrk="0" hangingPunct="1">
              <a:spcBef>
                <a:spcPct val="0"/>
              </a:spcBef>
              <a:defRPr/>
            </a:pPr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52" name="Подзаголовок 2"/>
          <p:cNvSpPr txBox="1">
            <a:spLocks/>
          </p:cNvSpPr>
          <p:nvPr userDrawn="1"/>
        </p:nvSpPr>
        <p:spPr>
          <a:xfrm>
            <a:off x="5122664" y="1412840"/>
            <a:ext cx="3384376" cy="576000"/>
          </a:xfrm>
          <a:prstGeom prst="roundRect">
            <a:avLst/>
          </a:prstGeom>
          <a:solidFill>
            <a:srgbClr val="30308A"/>
          </a:solidFill>
          <a:ln w="12700" cap="flat" cmpd="sng" algn="ctr">
            <a:solidFill>
              <a:srgbClr val="30308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ru-RU"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подзаголовка</a:t>
            </a:r>
            <a:endParaRPr kumimoji="0" lang="ru-RU" sz="2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4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9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18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50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11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20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52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7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16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48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6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7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8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1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pic>
        <p:nvPicPr>
          <p:cNvPr id="15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47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39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140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41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2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4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5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6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7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8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50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15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6357938"/>
            <a:ext cx="91440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4"/>
          <p:cNvGrpSpPr>
            <a:grpSpLocks noChangeAspect="1"/>
          </p:cNvGrpSpPr>
          <p:nvPr userDrawn="1"/>
        </p:nvGrpSpPr>
        <p:grpSpPr bwMode="auto">
          <a:xfrm>
            <a:off x="395317" y="5857893"/>
            <a:ext cx="8391525" cy="873108"/>
            <a:chOff x="331" y="3735"/>
            <a:chExt cx="5286" cy="50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3735"/>
              <a:ext cx="528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007" y="4116"/>
              <a:ext cx="3358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3" y="0"/>
                </a:cxn>
                <a:cxn ang="0">
                  <a:pos x="1453" y="13"/>
                </a:cxn>
                <a:cxn ang="0">
                  <a:pos x="1435" y="13"/>
                </a:cxn>
                <a:cxn ang="0">
                  <a:pos x="1433" y="16"/>
                </a:cxn>
                <a:cxn ang="0">
                  <a:pos x="1433" y="33"/>
                </a:cxn>
                <a:cxn ang="0">
                  <a:pos x="0" y="33"/>
                </a:cxn>
                <a:cxn ang="0">
                  <a:pos x="0" y="0"/>
                </a:cxn>
              </a:cxnLst>
              <a:rect l="0" t="0" r="r" b="b"/>
              <a:pathLst>
                <a:path w="1453" h="33">
                  <a:moveTo>
                    <a:pt x="0" y="0"/>
                  </a:moveTo>
                  <a:cubicBezTo>
                    <a:pt x="1453" y="0"/>
                    <a:pt x="1453" y="0"/>
                    <a:pt x="1453" y="0"/>
                  </a:cubicBezTo>
                  <a:cubicBezTo>
                    <a:pt x="1453" y="13"/>
                    <a:pt x="1453" y="13"/>
                    <a:pt x="1453" y="13"/>
                  </a:cubicBezTo>
                  <a:cubicBezTo>
                    <a:pt x="1435" y="13"/>
                    <a:pt x="1435" y="13"/>
                    <a:pt x="1435" y="13"/>
                  </a:cubicBezTo>
                  <a:cubicBezTo>
                    <a:pt x="1434" y="13"/>
                    <a:pt x="1433" y="14"/>
                    <a:pt x="1433" y="16"/>
                  </a:cubicBezTo>
                  <a:cubicBezTo>
                    <a:pt x="1433" y="21"/>
                    <a:pt x="1433" y="27"/>
                    <a:pt x="1433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597" y="4116"/>
              <a:ext cx="797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1404" y="4116"/>
              <a:ext cx="596" cy="76"/>
            </a:xfrm>
            <a:prstGeom prst="rect">
              <a:avLst/>
            </a:prstGeom>
            <a:solidFill>
              <a:srgbClr val="0E66A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5386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5386" y="4116"/>
              <a:ext cx="30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1"/>
                </a:cxn>
                <a:cxn ang="0">
                  <a:pos x="13" y="2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5590" y="4116"/>
              <a:ext cx="27" cy="27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0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5335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5437" y="4069"/>
              <a:ext cx="28" cy="2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5590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5539" y="4116"/>
              <a:ext cx="27" cy="27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11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1"/>
                </a:cxn>
                <a:cxn ang="0">
                  <a:pos x="12" y="2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5539" y="4164"/>
              <a:ext cx="27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11" y="12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5437" y="4210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5437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0E66A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5488" y="4164"/>
              <a:ext cx="30" cy="2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1"/>
                </a:cxn>
                <a:cxn ang="0">
                  <a:pos x="11" y="0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E200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333" y="4116"/>
              <a:ext cx="255" cy="76"/>
            </a:xfrm>
            <a:prstGeom prst="rect">
              <a:avLst/>
            </a:prstGeom>
            <a:solidFill>
              <a:srgbClr val="E200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641" y="4148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67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22"/>
            <p:cNvSpPr>
              <a:spLocks noEditPoints="1"/>
            </p:cNvSpPr>
            <p:nvPr/>
          </p:nvSpPr>
          <p:spPr bwMode="auto">
            <a:xfrm>
              <a:off x="703" y="4136"/>
              <a:ext cx="42" cy="49"/>
            </a:xfrm>
            <a:custGeom>
              <a:avLst/>
              <a:gdLst/>
              <a:ahLst/>
              <a:cxnLst>
                <a:cxn ang="0">
                  <a:pos x="11" y="21"/>
                </a:cxn>
                <a:cxn ang="0">
                  <a:pos x="7" y="21"/>
                </a:cxn>
                <a:cxn ang="0">
                  <a:pos x="7" y="15"/>
                </a:cxn>
                <a:cxn ang="0">
                  <a:pos x="7" y="15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2" y="5"/>
                </a:cxn>
                <a:cxn ang="0">
                  <a:pos x="14" y="4"/>
                </a:cxn>
                <a:cxn ang="0">
                  <a:pos x="17" y="5"/>
                </a:cxn>
                <a:cxn ang="0">
                  <a:pos x="18" y="9"/>
                </a:cxn>
                <a:cxn ang="0">
                  <a:pos x="18" y="11"/>
                </a:cxn>
                <a:cxn ang="0">
                  <a:pos x="17" y="15"/>
                </a:cxn>
                <a:cxn ang="0">
                  <a:pos x="14" y="17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2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5" y="7"/>
                </a:cxn>
                <a:cxn ang="0">
                  <a:pos x="4" y="8"/>
                </a:cxn>
                <a:cxn ang="0">
                  <a:pos x="4" y="10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2" y="7"/>
                </a:cxn>
                <a:cxn ang="0">
                  <a:pos x="11" y="8"/>
                </a:cxn>
                <a:cxn ang="0">
                  <a:pos x="11" y="10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6"/>
                    <a:pt x="6" y="16"/>
                  </a:cubicBezTo>
                  <a:cubicBezTo>
                    <a:pt x="5" y="16"/>
                    <a:pt x="5" y="17"/>
                    <a:pt x="4" y="17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5"/>
                    <a:pt x="0" y="13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5" y="4"/>
                    <a:pt x="5" y="5"/>
                    <a:pt x="6" y="5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7" y="6"/>
                    <a:pt x="18" y="7"/>
                    <a:pt x="18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3"/>
                    <a:pt x="18" y="15"/>
                    <a:pt x="17" y="15"/>
                  </a:cubicBezTo>
                  <a:cubicBezTo>
                    <a:pt x="16" y="16"/>
                    <a:pt x="15" y="17"/>
                    <a:pt x="14" y="17"/>
                  </a:cubicBezTo>
                  <a:cubicBezTo>
                    <a:pt x="13" y="17"/>
                    <a:pt x="12" y="16"/>
                    <a:pt x="12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21"/>
                  </a:lnTo>
                  <a:close/>
                  <a:moveTo>
                    <a:pt x="7" y="10"/>
                  </a:move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2"/>
                    <a:pt x="7" y="12"/>
                    <a:pt x="7" y="10"/>
                  </a:cubicBezTo>
                  <a:close/>
                  <a:moveTo>
                    <a:pt x="11" y="10"/>
                  </a:moveTo>
                  <a:cubicBezTo>
                    <a:pt x="11" y="11"/>
                    <a:pt x="11" y="12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3" y="14"/>
                    <a:pt x="13" y="13"/>
                    <a:pt x="14" y="13"/>
                  </a:cubicBezTo>
                  <a:cubicBezTo>
                    <a:pt x="14" y="13"/>
                    <a:pt x="14" y="12"/>
                    <a:pt x="14" y="10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1" y="8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749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779" y="4146"/>
              <a:ext cx="28" cy="39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4" y="17"/>
                </a:cxn>
                <a:cxn ang="0">
                  <a:pos x="0" y="17"/>
                </a:cxn>
                <a:cxn ang="0">
                  <a:pos x="0" y="1"/>
                </a:cxn>
                <a:cxn ang="0">
                  <a:pos x="4" y="1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2" y="7"/>
                </a:cxn>
                <a:cxn ang="0">
                  <a:pos x="11" y="11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7">
                  <a:moveTo>
                    <a:pt x="4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3"/>
                    <a:pt x="6" y="12"/>
                    <a:pt x="6" y="12"/>
                  </a:cubicBezTo>
                  <a:cubicBezTo>
                    <a:pt x="5" y="12"/>
                    <a:pt x="5" y="11"/>
                    <a:pt x="4" y="11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812" y="4148"/>
              <a:ext cx="34" cy="25"/>
            </a:xfrm>
            <a:custGeom>
              <a:avLst/>
              <a:gdLst/>
              <a:ahLst/>
              <a:cxnLst>
                <a:cxn ang="0">
                  <a:pos x="14" y="25"/>
                </a:cxn>
                <a:cxn ang="0">
                  <a:pos x="9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34" y="25"/>
                </a:cxn>
                <a:cxn ang="0">
                  <a:pos x="28" y="25"/>
                </a:cxn>
                <a:cxn ang="0">
                  <a:pos x="28" y="7"/>
                </a:cxn>
                <a:cxn ang="0">
                  <a:pos x="28" y="7"/>
                </a:cxn>
                <a:cxn ang="0">
                  <a:pos x="21" y="25"/>
                </a:cxn>
                <a:cxn ang="0">
                  <a:pos x="14" y="25"/>
                </a:cxn>
              </a:cxnLst>
              <a:rect l="0" t="0" r="r" b="b"/>
              <a:pathLst>
                <a:path w="34" h="25">
                  <a:moveTo>
                    <a:pt x="14" y="25"/>
                  </a:moveTo>
                  <a:lnTo>
                    <a:pt x="9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34" y="25"/>
                  </a:lnTo>
                  <a:lnTo>
                    <a:pt x="28" y="25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1" y="25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6"/>
            <p:cNvSpPr>
              <a:spLocks noEditPoints="1"/>
            </p:cNvSpPr>
            <p:nvPr/>
          </p:nvSpPr>
          <p:spPr bwMode="auto">
            <a:xfrm>
              <a:off x="853" y="4146"/>
              <a:ext cx="26" cy="30"/>
            </a:xfrm>
            <a:custGeom>
              <a:avLst/>
              <a:gdLst/>
              <a:ahLst/>
              <a:cxnLst>
                <a:cxn ang="0">
                  <a:pos x="7" y="11"/>
                </a:cxn>
                <a:cxn ang="0">
                  <a:pos x="7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3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5" y="12"/>
                    <a:pt x="5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5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lnTo>
                    <a:pt x="7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883" y="4148"/>
              <a:ext cx="31" cy="3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9" y="21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1"/>
                </a:cxn>
                <a:cxn ang="0">
                  <a:pos x="31" y="21"/>
                </a:cxn>
                <a:cxn ang="0">
                  <a:pos x="31" y="32"/>
                </a:cxn>
                <a:cxn ang="0">
                  <a:pos x="21" y="32"/>
                </a:cxn>
                <a:cxn ang="0">
                  <a:pos x="21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21"/>
                </a:cxn>
              </a:cxnLst>
              <a:rect l="0" t="0" r="r" b="b"/>
              <a:pathLst>
                <a:path w="31" h="32">
                  <a:moveTo>
                    <a:pt x="10" y="21"/>
                  </a:moveTo>
                  <a:lnTo>
                    <a:pt x="19" y="21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1"/>
                  </a:lnTo>
                  <a:lnTo>
                    <a:pt x="31" y="21"/>
                  </a:lnTo>
                  <a:lnTo>
                    <a:pt x="31" y="32"/>
                  </a:lnTo>
                  <a:lnTo>
                    <a:pt x="21" y="32"/>
                  </a:lnTo>
                  <a:lnTo>
                    <a:pt x="21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918" y="4148"/>
              <a:ext cx="2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16"/>
                </a:cxn>
                <a:cxn ang="0">
                  <a:pos x="7" y="16"/>
                </a:cxn>
                <a:cxn ang="0">
                  <a:pos x="14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6" y="25"/>
                </a:cxn>
                <a:cxn ang="0">
                  <a:pos x="16" y="9"/>
                </a:cxn>
                <a:cxn ang="0">
                  <a:pos x="16" y="9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6" h="25">
                  <a:moveTo>
                    <a:pt x="0" y="0"/>
                  </a:moveTo>
                  <a:lnTo>
                    <a:pt x="7" y="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6" y="25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948" y="4146"/>
              <a:ext cx="26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978" y="4148"/>
              <a:ext cx="28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28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8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28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1011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8" y="9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8" y="25"/>
                </a:cxn>
                <a:cxn ang="0">
                  <a:pos x="18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8" y="9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8" y="25"/>
                  </a:lnTo>
                  <a:lnTo>
                    <a:pt x="18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32"/>
            <p:cNvSpPr>
              <a:spLocks noEditPoints="1"/>
            </p:cNvSpPr>
            <p:nvPr/>
          </p:nvSpPr>
          <p:spPr bwMode="auto">
            <a:xfrm>
              <a:off x="1041" y="4146"/>
              <a:ext cx="27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2" y="6"/>
                </a:cxn>
                <a:cxn ang="0">
                  <a:pos x="11" y="11"/>
                </a:cxn>
                <a:cxn ang="0">
                  <a:pos x="6" y="13"/>
                </a:cxn>
                <a:cxn ang="0">
                  <a:pos x="2" y="11"/>
                </a:cxn>
                <a:cxn ang="0">
                  <a:pos x="0" y="6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6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9" y="0"/>
                    <a:pt x="10" y="1"/>
                    <a:pt x="11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2" y="9"/>
                    <a:pt x="12" y="11"/>
                    <a:pt x="11" y="11"/>
                  </a:cubicBezTo>
                  <a:cubicBezTo>
                    <a:pt x="10" y="12"/>
                    <a:pt x="9" y="13"/>
                    <a:pt x="6" y="13"/>
                  </a:cubicBezTo>
                  <a:cubicBezTo>
                    <a:pt x="4" y="13"/>
                    <a:pt x="2" y="12"/>
                    <a:pt x="2" y="11"/>
                  </a:cubicBezTo>
                  <a:cubicBezTo>
                    <a:pt x="1" y="10"/>
                    <a:pt x="0" y="9"/>
                    <a:pt x="0" y="6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1073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4"/>
            <p:cNvSpPr>
              <a:spLocks noEditPoints="1"/>
            </p:cNvSpPr>
            <p:nvPr/>
          </p:nvSpPr>
          <p:spPr bwMode="auto">
            <a:xfrm>
              <a:off x="1122" y="4146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2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2"/>
                </a:cxn>
                <a:cxn ang="0">
                  <a:pos x="8" y="12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2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1154" y="4148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5"/>
                </a:cxn>
                <a:cxn ang="0">
                  <a:pos x="9" y="5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5"/>
                  </a:lnTo>
                  <a:lnTo>
                    <a:pt x="9" y="5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6"/>
            <p:cNvSpPr>
              <a:spLocks noEditPoints="1"/>
            </p:cNvSpPr>
            <p:nvPr/>
          </p:nvSpPr>
          <p:spPr bwMode="auto">
            <a:xfrm>
              <a:off x="1177" y="4146"/>
              <a:ext cx="25" cy="30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  <a:cxn ang="0">
                  <a:pos x="11" y="9"/>
                </a:cxn>
                <a:cxn ang="0">
                  <a:pos x="9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5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1"/>
                    <a:pt x="9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lnTo>
                    <a:pt x="11" y="7"/>
                  </a:lnTo>
                  <a:close/>
                  <a:moveTo>
                    <a:pt x="4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1207" y="4148"/>
              <a:ext cx="25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9" y="25"/>
                </a:cxn>
                <a:cxn ang="0">
                  <a:pos x="19" y="14"/>
                </a:cxn>
                <a:cxn ang="0">
                  <a:pos x="9" y="14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5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19" y="25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1237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1263" y="4146"/>
              <a:ext cx="25" cy="30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1" y="5"/>
                </a:cxn>
              </a:cxnLst>
              <a:rect l="0" t="0" r="r" b="b"/>
              <a:pathLst>
                <a:path w="11" h="13">
                  <a:moveTo>
                    <a:pt x="11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9" y="12"/>
                    <a:pt x="7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1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1290" y="4148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16" y="5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5"/>
                  </a:lnTo>
                  <a:lnTo>
                    <a:pt x="16" y="5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41"/>
            <p:cNvSpPr>
              <a:spLocks noEditPoints="1"/>
            </p:cNvSpPr>
            <p:nvPr/>
          </p:nvSpPr>
          <p:spPr bwMode="auto">
            <a:xfrm>
              <a:off x="1316" y="4148"/>
              <a:ext cx="25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3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10" y="6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0" y="11"/>
                </a:cxn>
                <a:cxn ang="0">
                  <a:pos x="4" y="2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6" y="2"/>
                </a:cxn>
                <a:cxn ang="0">
                  <a:pos x="4" y="2"/>
                </a:cxn>
                <a:cxn ang="0">
                  <a:pos x="4" y="6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6" y="6"/>
                </a:cxn>
                <a:cxn ang="0">
                  <a:pos x="4" y="6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1" y="2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1" y="6"/>
                    <a:pt x="11" y="7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lnTo>
                    <a:pt x="0" y="11"/>
                  </a:lnTo>
                  <a:close/>
                  <a:moveTo>
                    <a:pt x="4" y="2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4" y="2"/>
                  </a:lnTo>
                  <a:close/>
                  <a:moveTo>
                    <a:pt x="4" y="6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6"/>
                    <a:pt x="6" y="6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42"/>
            <p:cNvSpPr>
              <a:spLocks noEditPoints="1"/>
            </p:cNvSpPr>
            <p:nvPr/>
          </p:nvSpPr>
          <p:spPr bwMode="auto">
            <a:xfrm>
              <a:off x="1346" y="4146"/>
              <a:ext cx="25" cy="3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2"/>
                </a:cxn>
                <a:cxn ang="0">
                  <a:pos x="11" y="6"/>
                </a:cxn>
                <a:cxn ang="0">
                  <a:pos x="10" y="11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6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8" y="6"/>
                </a:cxn>
                <a:cxn ang="0">
                  <a:pos x="7" y="4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3" y="6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7" y="9"/>
                </a:cxn>
                <a:cxn ang="0">
                  <a:pos x="8" y="6"/>
                </a:cxn>
              </a:cxnLst>
              <a:rect l="0" t="0" r="r" b="b"/>
              <a:pathLst>
                <a:path w="11" h="13">
                  <a:moveTo>
                    <a:pt x="5" y="0"/>
                  </a:moveTo>
                  <a:cubicBezTo>
                    <a:pt x="8" y="0"/>
                    <a:pt x="10" y="1"/>
                    <a:pt x="10" y="2"/>
                  </a:cubicBezTo>
                  <a:cubicBezTo>
                    <a:pt x="11" y="2"/>
                    <a:pt x="11" y="4"/>
                    <a:pt x="11" y="6"/>
                  </a:cubicBezTo>
                  <a:cubicBezTo>
                    <a:pt x="11" y="9"/>
                    <a:pt x="11" y="11"/>
                    <a:pt x="10" y="11"/>
                  </a:cubicBezTo>
                  <a:cubicBezTo>
                    <a:pt x="10" y="12"/>
                    <a:pt x="8" y="13"/>
                    <a:pt x="5" y="13"/>
                  </a:cubicBezTo>
                  <a:cubicBezTo>
                    <a:pt x="3" y="13"/>
                    <a:pt x="2" y="12"/>
                    <a:pt x="1" y="11"/>
                  </a:cubicBezTo>
                  <a:cubicBezTo>
                    <a:pt x="0" y="10"/>
                    <a:pt x="0" y="9"/>
                    <a:pt x="0" y="6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lose/>
                  <a:moveTo>
                    <a:pt x="8" y="6"/>
                  </a:move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ubicBezTo>
                    <a:pt x="7" y="9"/>
                    <a:pt x="8" y="8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3"/>
            <p:cNvSpPr>
              <a:spLocks noEditPoints="1"/>
            </p:cNvSpPr>
            <p:nvPr/>
          </p:nvSpPr>
          <p:spPr bwMode="auto">
            <a:xfrm>
              <a:off x="1441" y="4132"/>
              <a:ext cx="9" cy="4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4"/>
                </a:cxn>
                <a:cxn ang="0">
                  <a:pos x="9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9" y="14"/>
                </a:cxn>
              </a:cxnLst>
              <a:rect l="0" t="0" r="r" b="b"/>
              <a:pathLst>
                <a:path w="9" h="41">
                  <a:moveTo>
                    <a:pt x="9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4"/>
                  </a:moveTo>
                  <a:lnTo>
                    <a:pt x="9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1457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1487" y="4132"/>
              <a:ext cx="18" cy="41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"/>
                </a:cxn>
                <a:cxn ang="0">
                  <a:pos x="6" y="9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2" y="9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5"/>
                </a:cxn>
                <a:cxn ang="0">
                  <a:pos x="3" y="1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4"/>
                </a:cxn>
                <a:cxn ang="0">
                  <a:pos x="6" y="5"/>
                </a:cxn>
                <a:cxn ang="0">
                  <a:pos x="6" y="6"/>
                </a:cxn>
                <a:cxn ang="0">
                  <a:pos x="8" y="6"/>
                </a:cxn>
              </a:cxnLst>
              <a:rect l="0" t="0" r="r" b="b"/>
              <a:pathLst>
                <a:path w="8" h="18">
                  <a:moveTo>
                    <a:pt x="8" y="6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6"/>
            <p:cNvSpPr>
              <a:spLocks noEditPoints="1"/>
            </p:cNvSpPr>
            <p:nvPr/>
          </p:nvSpPr>
          <p:spPr bwMode="auto">
            <a:xfrm>
              <a:off x="1508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1542" y="4143"/>
              <a:ext cx="23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9" y="2"/>
                </a:cxn>
                <a:cxn ang="0">
                  <a:pos x="10" y="5"/>
                </a:cxn>
                <a:cxn ang="0">
                  <a:pos x="10" y="6"/>
                </a:cxn>
                <a:cxn ang="0">
                  <a:pos x="6" y="6"/>
                </a:cxn>
                <a:cxn ang="0">
                  <a:pos x="6" y="5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0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1568" y="4143"/>
              <a:ext cx="44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0" y="1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1"/>
                </a:cxn>
                <a:cxn ang="0">
                  <a:pos x="19" y="5"/>
                </a:cxn>
                <a:cxn ang="0">
                  <a:pos x="19" y="13"/>
                </a:cxn>
                <a:cxn ang="0">
                  <a:pos x="15" y="13"/>
                </a:cxn>
                <a:cxn ang="0">
                  <a:pos x="15" y="6"/>
                </a:cxn>
                <a:cxn ang="0">
                  <a:pos x="15" y="4"/>
                </a:cxn>
                <a:cxn ang="0">
                  <a:pos x="14" y="4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9" h="13"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3" y="1"/>
                  </a:cubicBezTo>
                  <a:cubicBezTo>
                    <a:pt x="13" y="1"/>
                    <a:pt x="14" y="0"/>
                    <a:pt x="15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3"/>
                    <a:pt x="19" y="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9"/>
            <p:cNvSpPr>
              <a:spLocks noEditPoints="1"/>
            </p:cNvSpPr>
            <p:nvPr/>
          </p:nvSpPr>
          <p:spPr bwMode="auto">
            <a:xfrm>
              <a:off x="1619" y="4143"/>
              <a:ext cx="25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7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7" y="7"/>
                </a:cxn>
                <a:cxn ang="0">
                  <a:pos x="7" y="7"/>
                </a:cxn>
                <a:cxn ang="0">
                  <a:pos x="7" y="5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5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5" y="10"/>
                </a:cxn>
                <a:cxn ang="0">
                  <a:pos x="7" y="10"/>
                </a:cxn>
                <a:cxn ang="0">
                  <a:pos x="7" y="9"/>
                </a:cxn>
              </a:cxnLst>
              <a:rect l="0" t="0" r="r" b="b"/>
              <a:pathLst>
                <a:path w="11" h="13">
                  <a:moveTo>
                    <a:pt x="8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8" y="11"/>
                  </a:ln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10"/>
                    <a:pt x="7" y="10"/>
                    <a:pt x="7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1649" y="4139"/>
              <a:ext cx="25" cy="3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6"/>
                </a:cxn>
                <a:cxn ang="0">
                  <a:pos x="5" y="6"/>
                </a:cxn>
                <a:cxn ang="0">
                  <a:pos x="5" y="11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7" y="12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11" y="10"/>
                </a:cxn>
                <a:cxn ang="0">
                  <a:pos x="11" y="11"/>
                </a:cxn>
                <a:cxn ang="0">
                  <a:pos x="10" y="14"/>
                </a:cxn>
                <a:cxn ang="0">
                  <a:pos x="6" y="15"/>
                </a:cxn>
                <a:cxn ang="0">
                  <a:pos x="3" y="14"/>
                </a:cxn>
                <a:cxn ang="0">
                  <a:pos x="1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10" y="3"/>
                </a:cxn>
              </a:cxnLst>
              <a:rect l="0" t="0" r="r" b="b"/>
              <a:pathLst>
                <a:path w="11" h="15">
                  <a:moveTo>
                    <a:pt x="10" y="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9" y="15"/>
                    <a:pt x="8" y="15"/>
                    <a:pt x="6" y="15"/>
                  </a:cubicBezTo>
                  <a:cubicBezTo>
                    <a:pt x="5" y="15"/>
                    <a:pt x="4" y="15"/>
                    <a:pt x="3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51"/>
            <p:cNvSpPr>
              <a:spLocks noEditPoints="1"/>
            </p:cNvSpPr>
            <p:nvPr/>
          </p:nvSpPr>
          <p:spPr bwMode="auto">
            <a:xfrm>
              <a:off x="1676" y="4132"/>
              <a:ext cx="10" cy="4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4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14"/>
                </a:cxn>
                <a:cxn ang="0">
                  <a:pos x="10" y="14"/>
                </a:cxn>
              </a:cxnLst>
              <a:rect l="0" t="0" r="r" b="b"/>
              <a:pathLst>
                <a:path w="10" h="41">
                  <a:moveTo>
                    <a:pt x="10" y="0"/>
                  </a:moveTo>
                  <a:lnTo>
                    <a:pt x="1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close/>
                  <a:moveTo>
                    <a:pt x="10" y="14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52"/>
            <p:cNvSpPr>
              <a:spLocks noEditPoints="1"/>
            </p:cNvSpPr>
            <p:nvPr/>
          </p:nvSpPr>
          <p:spPr bwMode="auto">
            <a:xfrm>
              <a:off x="1690" y="4143"/>
              <a:ext cx="30" cy="3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1" y="12"/>
                </a:cxn>
                <a:cxn ang="0">
                  <a:pos x="6" y="13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6" y="0"/>
                </a:cxn>
                <a:cxn ang="0">
                  <a:pos x="9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5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9" y="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9" y="0"/>
                    <a:pt x="11" y="1"/>
                    <a:pt x="11" y="2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ubicBezTo>
                    <a:pt x="11" y="13"/>
                    <a:pt x="9" y="13"/>
                    <a:pt x="6" y="13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1"/>
                    <a:pt x="4" y="0"/>
                    <a:pt x="6" y="0"/>
                  </a:cubicBezTo>
                  <a:close/>
                  <a:moveTo>
                    <a:pt x="9" y="7"/>
                  </a:moveTo>
                  <a:cubicBezTo>
                    <a:pt x="9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9" y="8"/>
                    <a:pt x="9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1725" y="4143"/>
              <a:ext cx="25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5" y="1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3"/>
                </a:cxn>
                <a:cxn ang="0">
                  <a:pos x="7" y="13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1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4"/>
            <p:cNvSpPr>
              <a:spLocks noEditPoints="1"/>
            </p:cNvSpPr>
            <p:nvPr/>
          </p:nvSpPr>
          <p:spPr bwMode="auto">
            <a:xfrm>
              <a:off x="1776" y="4143"/>
              <a:ext cx="27" cy="30"/>
            </a:xfrm>
            <a:custGeom>
              <a:avLst/>
              <a:gdLst/>
              <a:ahLst/>
              <a:cxnLst>
                <a:cxn ang="0">
                  <a:pos x="8" y="11"/>
                </a:cxn>
                <a:cxn ang="0">
                  <a:pos x="8" y="11"/>
                </a:cxn>
                <a:cxn ang="0">
                  <a:pos x="6" y="13"/>
                </a:cxn>
                <a:cxn ang="0">
                  <a:pos x="4" y="13"/>
                </a:cxn>
                <a:cxn ang="0">
                  <a:pos x="1" y="12"/>
                </a:cxn>
                <a:cxn ang="0">
                  <a:pos x="0" y="9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6"/>
                </a:cxn>
                <a:cxn ang="0">
                  <a:pos x="8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4" y="10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9"/>
                </a:cxn>
              </a:cxnLst>
              <a:rect l="0" t="0" r="r" b="b"/>
              <a:pathLst>
                <a:path w="12" h="13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4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2"/>
                    <a:pt x="0" y="11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10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8" y="11"/>
                  </a:lnTo>
                  <a:close/>
                  <a:moveTo>
                    <a:pt x="8" y="9"/>
                  </a:move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5"/>
            <p:cNvSpPr>
              <a:spLocks noEditPoints="1"/>
            </p:cNvSpPr>
            <p:nvPr/>
          </p:nvSpPr>
          <p:spPr bwMode="auto">
            <a:xfrm>
              <a:off x="1808" y="4143"/>
              <a:ext cx="28" cy="42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1"/>
                </a:cxn>
                <a:cxn ang="0">
                  <a:pos x="12" y="1"/>
                </a:cxn>
                <a:cxn ang="0">
                  <a:pos x="12" y="12"/>
                </a:cxn>
                <a:cxn ang="0">
                  <a:pos x="11" y="17"/>
                </a:cxn>
                <a:cxn ang="0">
                  <a:pos x="6" y="18"/>
                </a:cxn>
                <a:cxn ang="0">
                  <a:pos x="2" y="18"/>
                </a:cxn>
                <a:cxn ang="0">
                  <a:pos x="1" y="14"/>
                </a:cxn>
                <a:cxn ang="0">
                  <a:pos x="4" y="14"/>
                </a:cxn>
                <a:cxn ang="0">
                  <a:pos x="5" y="15"/>
                </a:cxn>
                <a:cxn ang="0">
                  <a:pos x="6" y="15"/>
                </a:cxn>
                <a:cxn ang="0">
                  <a:pos x="8" y="15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11"/>
                </a:cxn>
                <a:cxn ang="0">
                  <a:pos x="7" y="12"/>
                </a:cxn>
                <a:cxn ang="0">
                  <a:pos x="5" y="13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5" y="0"/>
                </a:cxn>
                <a:cxn ang="0">
                  <a:pos x="7" y="1"/>
                </a:cxn>
                <a:cxn ang="0">
                  <a:pos x="8" y="3"/>
                </a:cxn>
                <a:cxn ang="0">
                  <a:pos x="8" y="7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8" y="9"/>
                </a:cxn>
                <a:cxn ang="0">
                  <a:pos x="8" y="7"/>
                </a:cxn>
              </a:cxnLst>
              <a:rect l="0" t="0" r="r" b="b"/>
              <a:pathLst>
                <a:path w="12" h="18">
                  <a:moveTo>
                    <a:pt x="8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0" y="18"/>
                    <a:pt x="9" y="18"/>
                    <a:pt x="6" y="18"/>
                  </a:cubicBezTo>
                  <a:cubicBezTo>
                    <a:pt x="4" y="18"/>
                    <a:pt x="3" y="18"/>
                    <a:pt x="2" y="18"/>
                  </a:cubicBezTo>
                  <a:cubicBezTo>
                    <a:pt x="1" y="17"/>
                    <a:pt x="1" y="16"/>
                    <a:pt x="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5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8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3" y="13"/>
                    <a:pt x="1" y="12"/>
                    <a:pt x="1" y="11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6"/>
            <p:cNvSpPr>
              <a:spLocks noEditPoints="1"/>
            </p:cNvSpPr>
            <p:nvPr/>
          </p:nvSpPr>
          <p:spPr bwMode="auto">
            <a:xfrm>
              <a:off x="1840" y="4143"/>
              <a:ext cx="28" cy="30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4" y="7"/>
                </a:cxn>
                <a:cxn ang="0">
                  <a:pos x="5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1" y="2"/>
                </a:cxn>
                <a:cxn ang="0">
                  <a:pos x="12" y="7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1"/>
                    <a:pt x="12" y="12"/>
                    <a:pt x="10" y="12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12" y="3"/>
                    <a:pt x="12" y="4"/>
                    <a:pt x="12" y="7"/>
                  </a:cubicBezTo>
                  <a:close/>
                  <a:moveTo>
                    <a:pt x="4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1873" y="4143"/>
              <a:ext cx="27" cy="30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4" y="3"/>
                </a:cxn>
                <a:cxn ang="0">
                  <a:pos x="4" y="3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3"/>
                </a:cxn>
                <a:cxn ang="0">
                  <a:pos x="0" y="13"/>
                </a:cxn>
                <a:cxn ang="0">
                  <a:pos x="0" y="1"/>
                </a:cxn>
                <a:cxn ang="0">
                  <a:pos x="4" y="1"/>
                </a:cxn>
              </a:cxnLst>
              <a:rect l="0" t="0" r="r" b="b"/>
              <a:pathLst>
                <a:path w="12" h="13">
                  <a:moveTo>
                    <a:pt x="4" y="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1905" y="4143"/>
              <a:ext cx="28" cy="30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8" y="5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6" y="10"/>
                </a:cxn>
                <a:cxn ang="0">
                  <a:pos x="7" y="10"/>
                </a:cxn>
                <a:cxn ang="0">
                  <a:pos x="8" y="8"/>
                </a:cxn>
                <a:cxn ang="0">
                  <a:pos x="12" y="8"/>
                </a:cxn>
                <a:cxn ang="0">
                  <a:pos x="10" y="12"/>
                </a:cxn>
                <a:cxn ang="0">
                  <a:pos x="6" y="13"/>
                </a:cxn>
                <a:cxn ang="0">
                  <a:pos x="1" y="12"/>
                </a:cxn>
                <a:cxn ang="0">
                  <a:pos x="0" y="7"/>
                </a:cxn>
                <a:cxn ang="0">
                  <a:pos x="1" y="2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2" y="5"/>
                </a:cxn>
              </a:cxnLst>
              <a:rect l="0" t="0" r="r" b="b"/>
              <a:pathLst>
                <a:path w="12" h="13">
                  <a:moveTo>
                    <a:pt x="12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4" y="5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1"/>
                    <a:pt x="10" y="12"/>
                  </a:cubicBezTo>
                  <a:cubicBezTo>
                    <a:pt x="9" y="13"/>
                    <a:pt x="8" y="13"/>
                    <a:pt x="6" y="13"/>
                  </a:cubicBezTo>
                  <a:cubicBezTo>
                    <a:pt x="3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1933" y="4146"/>
              <a:ext cx="30" cy="3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7" y="10"/>
                </a:cxn>
                <a:cxn ang="0">
                  <a:pos x="9" y="0"/>
                </a:cxn>
                <a:cxn ang="0">
                  <a:pos x="13" y="0"/>
                </a:cxn>
                <a:cxn ang="0">
                  <a:pos x="10" y="13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6" y="14"/>
                </a:cxn>
                <a:cxn ang="0">
                  <a:pos x="6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5" y="0"/>
                </a:cxn>
              </a:cxnLst>
              <a:rect l="0" t="0" r="r" b="b"/>
              <a:pathLst>
                <a:path w="13" h="17">
                  <a:moveTo>
                    <a:pt x="5" y="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6"/>
                    <a:pt x="8" y="16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60"/>
            <p:cNvSpPr>
              <a:spLocks/>
            </p:cNvSpPr>
            <p:nvPr/>
          </p:nvSpPr>
          <p:spPr bwMode="auto">
            <a:xfrm>
              <a:off x="2109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2143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10"/>
                    <a:pt x="3" y="10"/>
                    <a:pt x="2" y="9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9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2180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7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7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7" y="7"/>
                  </a:moveTo>
                  <a:cubicBezTo>
                    <a:pt x="8" y="7"/>
                    <a:pt x="8" y="7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6" y="7"/>
                    <a:pt x="7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2215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6" y="37"/>
                </a:cxn>
                <a:cxn ang="0">
                  <a:pos x="16" y="9"/>
                </a:cxn>
                <a:cxn ang="0">
                  <a:pos x="7" y="19"/>
                </a:cxn>
                <a:cxn ang="0">
                  <a:pos x="0" y="12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6" y="37"/>
                  </a:lnTo>
                  <a:lnTo>
                    <a:pt x="16" y="9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2252" y="4134"/>
              <a:ext cx="30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5"/>
            <p:cNvSpPr>
              <a:spLocks/>
            </p:cNvSpPr>
            <p:nvPr/>
          </p:nvSpPr>
          <p:spPr bwMode="auto">
            <a:xfrm>
              <a:off x="2289" y="4134"/>
              <a:ext cx="28" cy="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5"/>
                </a:cxn>
                <a:cxn ang="0">
                  <a:pos x="11" y="6"/>
                </a:cxn>
                <a:cxn ang="0">
                  <a:pos x="12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9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6"/>
            <p:cNvSpPr>
              <a:spLocks/>
            </p:cNvSpPr>
            <p:nvPr/>
          </p:nvSpPr>
          <p:spPr bwMode="auto">
            <a:xfrm>
              <a:off x="2358" y="4134"/>
              <a:ext cx="33" cy="39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0" y="6"/>
                </a:cxn>
                <a:cxn ang="0">
                  <a:pos x="10" y="5"/>
                </a:cxn>
                <a:cxn ang="0">
                  <a:pos x="9" y="4"/>
                </a:cxn>
                <a:cxn ang="0">
                  <a:pos x="7" y="4"/>
                </a:cxn>
                <a:cxn ang="0">
                  <a:pos x="5" y="4"/>
                </a:cxn>
                <a:cxn ang="0">
                  <a:pos x="4" y="7"/>
                </a:cxn>
                <a:cxn ang="0">
                  <a:pos x="4" y="9"/>
                </a:cxn>
                <a:cxn ang="0">
                  <a:pos x="5" y="12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10" y="10"/>
                </a:cxn>
                <a:cxn ang="0">
                  <a:pos x="14" y="10"/>
                </a:cxn>
                <a:cxn ang="0">
                  <a:pos x="14" y="11"/>
                </a:cxn>
                <a:cxn ang="0">
                  <a:pos x="13" y="15"/>
                </a:cxn>
                <a:cxn ang="0">
                  <a:pos x="8" y="17"/>
                </a:cxn>
                <a:cxn ang="0">
                  <a:pos x="4" y="16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8" y="0"/>
                </a:cxn>
                <a:cxn ang="0">
                  <a:pos x="13" y="1"/>
                </a:cxn>
                <a:cxn ang="0">
                  <a:pos x="14" y="5"/>
                </a:cxn>
                <a:cxn ang="0">
                  <a:pos x="14" y="6"/>
                </a:cxn>
              </a:cxnLst>
              <a:rect l="0" t="0" r="r" b="b"/>
              <a:pathLst>
                <a:path w="14" h="17">
                  <a:moveTo>
                    <a:pt x="14" y="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6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4" y="15"/>
                    <a:pt x="13" y="15"/>
                  </a:cubicBezTo>
                  <a:cubicBezTo>
                    <a:pt x="12" y="16"/>
                    <a:pt x="10" y="17"/>
                    <a:pt x="8" y="17"/>
                  </a:cubicBezTo>
                  <a:cubicBezTo>
                    <a:pt x="6" y="17"/>
                    <a:pt x="4" y="17"/>
                    <a:pt x="4" y="16"/>
                  </a:cubicBezTo>
                  <a:cubicBezTo>
                    <a:pt x="2" y="16"/>
                    <a:pt x="2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8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2"/>
                    <a:pt x="14" y="3"/>
                    <a:pt x="14" y="5"/>
                  </a:cubicBez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7"/>
            <p:cNvSpPr>
              <a:spLocks noEditPoints="1"/>
            </p:cNvSpPr>
            <p:nvPr/>
          </p:nvSpPr>
          <p:spPr bwMode="auto">
            <a:xfrm>
              <a:off x="239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8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8"/>
            <p:cNvSpPr>
              <a:spLocks/>
            </p:cNvSpPr>
            <p:nvPr/>
          </p:nvSpPr>
          <p:spPr bwMode="auto">
            <a:xfrm>
              <a:off x="2425" y="4146"/>
              <a:ext cx="26" cy="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9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26" y="25"/>
                </a:cxn>
                <a:cxn ang="0">
                  <a:pos x="19" y="25"/>
                </a:cxn>
                <a:cxn ang="0">
                  <a:pos x="19" y="16"/>
                </a:cxn>
                <a:cxn ang="0">
                  <a:pos x="9" y="16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26" h="25">
                  <a:moveTo>
                    <a:pt x="9" y="0"/>
                  </a:moveTo>
                  <a:lnTo>
                    <a:pt x="9" y="9"/>
                  </a:lnTo>
                  <a:lnTo>
                    <a:pt x="19" y="9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19" y="25"/>
                  </a:lnTo>
                  <a:lnTo>
                    <a:pt x="19" y="16"/>
                  </a:lnTo>
                  <a:lnTo>
                    <a:pt x="9" y="16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9"/>
            <p:cNvSpPr>
              <a:spLocks/>
            </p:cNvSpPr>
            <p:nvPr/>
          </p:nvSpPr>
          <p:spPr bwMode="auto">
            <a:xfrm>
              <a:off x="2458" y="4146"/>
              <a:ext cx="25" cy="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9"/>
                </a:cxn>
                <a:cxn ang="0">
                  <a:pos x="9" y="9"/>
                </a:cxn>
                <a:cxn ang="0">
                  <a:pos x="13" y="0"/>
                </a:cxn>
                <a:cxn ang="0">
                  <a:pos x="23" y="0"/>
                </a:cxn>
                <a:cxn ang="0">
                  <a:pos x="16" y="11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9" y="16"/>
                </a:cxn>
                <a:cxn ang="0">
                  <a:pos x="6" y="16"/>
                </a:cxn>
                <a:cxn ang="0">
                  <a:pos x="6" y="25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6" y="0"/>
                </a:cxn>
              </a:cxnLst>
              <a:rect l="0" t="0" r="r" b="b"/>
              <a:pathLst>
                <a:path w="25" h="25">
                  <a:moveTo>
                    <a:pt x="6" y="0"/>
                  </a:moveTo>
                  <a:lnTo>
                    <a:pt x="6" y="9"/>
                  </a:lnTo>
                  <a:lnTo>
                    <a:pt x="9" y="9"/>
                  </a:lnTo>
                  <a:lnTo>
                    <a:pt x="13" y="0"/>
                  </a:lnTo>
                  <a:lnTo>
                    <a:pt x="23" y="0"/>
                  </a:lnTo>
                  <a:lnTo>
                    <a:pt x="16" y="11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25"/>
                  </a:lnTo>
                  <a:lnTo>
                    <a:pt x="0" y="25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70"/>
            <p:cNvSpPr>
              <a:spLocks/>
            </p:cNvSpPr>
            <p:nvPr/>
          </p:nvSpPr>
          <p:spPr bwMode="auto">
            <a:xfrm>
              <a:off x="2483" y="4146"/>
              <a:ext cx="23" cy="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7"/>
                </a:cxn>
                <a:cxn ang="0">
                  <a:pos x="16" y="7"/>
                </a:cxn>
                <a:cxn ang="0">
                  <a:pos x="16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3" y="0"/>
                </a:cxn>
              </a:cxnLst>
              <a:rect l="0" t="0" r="r" b="b"/>
              <a:pathLst>
                <a:path w="23" h="25">
                  <a:moveTo>
                    <a:pt x="23" y="0"/>
                  </a:moveTo>
                  <a:lnTo>
                    <a:pt x="23" y="7"/>
                  </a:lnTo>
                  <a:lnTo>
                    <a:pt x="16" y="7"/>
                  </a:lnTo>
                  <a:lnTo>
                    <a:pt x="16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Rectangle 71"/>
            <p:cNvSpPr>
              <a:spLocks noChangeArrowheads="1"/>
            </p:cNvSpPr>
            <p:nvPr/>
          </p:nvSpPr>
          <p:spPr bwMode="auto">
            <a:xfrm>
              <a:off x="250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72"/>
            <p:cNvSpPr>
              <a:spLocks/>
            </p:cNvSpPr>
            <p:nvPr/>
          </p:nvSpPr>
          <p:spPr bwMode="auto">
            <a:xfrm>
              <a:off x="2538" y="4134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4" y="37"/>
                </a:cxn>
                <a:cxn ang="0">
                  <a:pos x="24" y="9"/>
                </a:cxn>
                <a:cxn ang="0">
                  <a:pos x="12" y="9"/>
                </a:cxn>
                <a:cxn ang="0">
                  <a:pos x="12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35" y="0"/>
                  </a:lnTo>
                  <a:lnTo>
                    <a:pt x="35" y="37"/>
                  </a:lnTo>
                  <a:lnTo>
                    <a:pt x="24" y="37"/>
                  </a:lnTo>
                  <a:lnTo>
                    <a:pt x="24" y="9"/>
                  </a:lnTo>
                  <a:lnTo>
                    <a:pt x="12" y="9"/>
                  </a:lnTo>
                  <a:lnTo>
                    <a:pt x="12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2578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3" y="6"/>
                </a:cxn>
                <a:cxn ang="0">
                  <a:pos x="4" y="8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9" y="11"/>
                </a:cxn>
                <a:cxn ang="0">
                  <a:pos x="5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3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3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9" y="11"/>
                    <a:pt x="7" y="12"/>
                    <a:pt x="5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2"/>
                    <a:pt x="11" y="3"/>
                    <a:pt x="11" y="6"/>
                  </a:cubicBezTo>
                  <a:close/>
                  <a:moveTo>
                    <a:pt x="3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4"/>
            <p:cNvSpPr>
              <a:spLocks/>
            </p:cNvSpPr>
            <p:nvPr/>
          </p:nvSpPr>
          <p:spPr bwMode="auto">
            <a:xfrm>
              <a:off x="2605" y="4146"/>
              <a:ext cx="21" cy="2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7"/>
                </a:cxn>
                <a:cxn ang="0">
                  <a:pos x="14" y="7"/>
                </a:cxn>
                <a:cxn ang="0">
                  <a:pos x="14" y="25"/>
                </a:cxn>
                <a:cxn ang="0">
                  <a:pos x="7" y="25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21" h="25">
                  <a:moveTo>
                    <a:pt x="21" y="0"/>
                  </a:moveTo>
                  <a:lnTo>
                    <a:pt x="21" y="7"/>
                  </a:lnTo>
                  <a:lnTo>
                    <a:pt x="14" y="7"/>
                  </a:lnTo>
                  <a:lnTo>
                    <a:pt x="14" y="25"/>
                  </a:lnTo>
                  <a:lnTo>
                    <a:pt x="7" y="25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2629" y="4146"/>
              <a:ext cx="25" cy="27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6" y="12"/>
                </a:cxn>
                <a:cxn ang="0">
                  <a:pos x="1" y="10"/>
                </a:cxn>
                <a:cxn ang="0">
                  <a:pos x="0" y="6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6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4" y="4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3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3"/>
                    <a:pt x="11" y="6"/>
                  </a:cubicBezTo>
                  <a:close/>
                  <a:moveTo>
                    <a:pt x="4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6"/>
            <p:cNvSpPr>
              <a:spLocks noEditPoints="1"/>
            </p:cNvSpPr>
            <p:nvPr/>
          </p:nvSpPr>
          <p:spPr bwMode="auto">
            <a:xfrm>
              <a:off x="2659" y="4146"/>
              <a:ext cx="25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1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0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7"/>
            <p:cNvSpPr>
              <a:spLocks noEditPoints="1"/>
            </p:cNvSpPr>
            <p:nvPr/>
          </p:nvSpPr>
          <p:spPr bwMode="auto">
            <a:xfrm>
              <a:off x="2689" y="4134"/>
              <a:ext cx="27" cy="39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5" y="6"/>
                </a:cxn>
                <a:cxn ang="0">
                  <a:pos x="6" y="5"/>
                </a:cxn>
                <a:cxn ang="0">
                  <a:pos x="10" y="6"/>
                </a:cxn>
                <a:cxn ang="0">
                  <a:pos x="12" y="11"/>
                </a:cxn>
                <a:cxn ang="0">
                  <a:pos x="10" y="15"/>
                </a:cxn>
                <a:cxn ang="0">
                  <a:pos x="6" y="17"/>
                </a:cxn>
                <a:cxn ang="0">
                  <a:pos x="1" y="15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1" y="3"/>
                </a:cxn>
                <a:cxn ang="0">
                  <a:pos x="6" y="1"/>
                </a:cxn>
                <a:cxn ang="0">
                  <a:pos x="8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0" y="3"/>
                </a:cxn>
                <a:cxn ang="0">
                  <a:pos x="6" y="4"/>
                </a:cxn>
                <a:cxn ang="0">
                  <a:pos x="4" y="4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4" y="7"/>
                </a:cxn>
                <a:cxn ang="0">
                  <a:pos x="6" y="8"/>
                </a:cxn>
                <a:cxn ang="0">
                  <a:pos x="4" y="9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8" y="11"/>
                </a:cxn>
                <a:cxn ang="0">
                  <a:pos x="7" y="9"/>
                </a:cxn>
                <a:cxn ang="0">
                  <a:pos x="6" y="8"/>
                </a:cxn>
              </a:cxnLst>
              <a:rect l="0" t="0" r="r" b="b"/>
              <a:pathLst>
                <a:path w="12" h="17">
                  <a:moveTo>
                    <a:pt x="4" y="7"/>
                  </a:moveTo>
                  <a:cubicBezTo>
                    <a:pt x="4" y="7"/>
                    <a:pt x="4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7"/>
                    <a:pt x="12" y="9"/>
                    <a:pt x="12" y="11"/>
                  </a:cubicBezTo>
                  <a:cubicBezTo>
                    <a:pt x="12" y="13"/>
                    <a:pt x="11" y="15"/>
                    <a:pt x="10" y="15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4" y="17"/>
                    <a:pt x="2" y="16"/>
                    <a:pt x="1" y="15"/>
                  </a:cubicBezTo>
                  <a:cubicBezTo>
                    <a:pt x="1" y="14"/>
                    <a:pt x="0" y="13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0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4" y="7"/>
                  </a:lnTo>
                  <a:close/>
                  <a:moveTo>
                    <a:pt x="6" y="8"/>
                  </a:moveTo>
                  <a:cubicBezTo>
                    <a:pt x="5" y="8"/>
                    <a:pt x="5" y="8"/>
                    <a:pt x="4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8"/>
            <p:cNvSpPr>
              <a:spLocks/>
            </p:cNvSpPr>
            <p:nvPr/>
          </p:nvSpPr>
          <p:spPr bwMode="auto">
            <a:xfrm>
              <a:off x="2716" y="4146"/>
              <a:ext cx="28" cy="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9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9" y="12"/>
                </a:cxn>
                <a:cxn ang="0">
                  <a:pos x="8" y="16"/>
                </a:cxn>
                <a:cxn ang="0">
                  <a:pos x="4" y="17"/>
                </a:cxn>
                <a:cxn ang="0">
                  <a:pos x="3" y="16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5" y="13"/>
                </a:cxn>
                <a:cxn ang="0">
                  <a:pos x="6" y="11"/>
                </a:cxn>
                <a:cxn ang="0">
                  <a:pos x="4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2" h="17">
                  <a:moveTo>
                    <a:pt x="4" y="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7" y="16"/>
                    <a:pt x="6" y="17"/>
                    <a:pt x="4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6" y="13"/>
                    <a:pt x="6" y="12"/>
                    <a:pt x="6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9"/>
            <p:cNvSpPr>
              <a:spLocks noEditPoints="1"/>
            </p:cNvSpPr>
            <p:nvPr/>
          </p:nvSpPr>
          <p:spPr bwMode="auto">
            <a:xfrm>
              <a:off x="2746" y="4146"/>
              <a:ext cx="28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6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8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5" y="11"/>
                    <a:pt x="5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7" y="9"/>
                    <a:pt x="8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80"/>
            <p:cNvSpPr>
              <a:spLocks/>
            </p:cNvSpPr>
            <p:nvPr/>
          </p:nvSpPr>
          <p:spPr bwMode="auto">
            <a:xfrm>
              <a:off x="2779" y="4146"/>
              <a:ext cx="18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0"/>
                </a:cxn>
                <a:cxn ang="0">
                  <a:pos x="18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18" h="25">
                  <a:moveTo>
                    <a:pt x="0" y="0"/>
                  </a:moveTo>
                  <a:lnTo>
                    <a:pt x="18" y="0"/>
                  </a:lnTo>
                  <a:lnTo>
                    <a:pt x="18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81"/>
            <p:cNvSpPr>
              <a:spLocks/>
            </p:cNvSpPr>
            <p:nvPr/>
          </p:nvSpPr>
          <p:spPr bwMode="auto">
            <a:xfrm>
              <a:off x="2837" y="4146"/>
              <a:ext cx="25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" y="0"/>
                </a:cxn>
                <a:cxn ang="0">
                  <a:pos x="25" y="25"/>
                </a:cxn>
                <a:cxn ang="0">
                  <a:pos x="16" y="25"/>
                </a:cxn>
                <a:cxn ang="0">
                  <a:pos x="16" y="7"/>
                </a:cxn>
                <a:cxn ang="0">
                  <a:pos x="9" y="7"/>
                </a:cxn>
                <a:cxn ang="0">
                  <a:pos x="9" y="25"/>
                </a:cxn>
                <a:cxn ang="0">
                  <a:pos x="0" y="25"/>
                </a:cxn>
                <a:cxn ang="0">
                  <a:pos x="0" y="0"/>
                </a:cxn>
              </a:cxnLst>
              <a:rect l="0" t="0" r="r" b="b"/>
              <a:pathLst>
                <a:path w="25" h="25">
                  <a:moveTo>
                    <a:pt x="0" y="0"/>
                  </a:moveTo>
                  <a:lnTo>
                    <a:pt x="25" y="0"/>
                  </a:lnTo>
                  <a:lnTo>
                    <a:pt x="25" y="25"/>
                  </a:lnTo>
                  <a:lnTo>
                    <a:pt x="16" y="25"/>
                  </a:lnTo>
                  <a:lnTo>
                    <a:pt x="16" y="7"/>
                  </a:lnTo>
                  <a:lnTo>
                    <a:pt x="9" y="7"/>
                  </a:lnTo>
                  <a:lnTo>
                    <a:pt x="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82"/>
            <p:cNvSpPr>
              <a:spLocks noEditPoints="1"/>
            </p:cNvSpPr>
            <p:nvPr/>
          </p:nvSpPr>
          <p:spPr bwMode="auto">
            <a:xfrm>
              <a:off x="2867" y="4146"/>
              <a:ext cx="27" cy="36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4"/>
                </a:cxn>
                <a:cxn ang="0">
                  <a:pos x="12" y="7"/>
                </a:cxn>
                <a:cxn ang="0">
                  <a:pos x="11" y="10"/>
                </a:cxn>
                <a:cxn ang="0">
                  <a:pos x="7" y="12"/>
                </a:cxn>
                <a:cxn ang="0">
                  <a:pos x="5" y="11"/>
                </a:cxn>
                <a:cxn ang="0">
                  <a:pos x="4" y="10"/>
                </a:cxn>
                <a:cxn ang="0">
                  <a:pos x="8" y="6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6"/>
                </a:cxn>
              </a:cxnLst>
              <a:rect l="0" t="0" r="r" b="b"/>
              <a:pathLst>
                <a:path w="12" h="16">
                  <a:moveTo>
                    <a:pt x="4" y="10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2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10"/>
                    <a:pt x="11" y="10"/>
                  </a:cubicBezTo>
                  <a:cubicBezTo>
                    <a:pt x="10" y="11"/>
                    <a:pt x="9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0"/>
                    <a:pt x="4" y="10"/>
                  </a:cubicBezTo>
                  <a:close/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Rectangle 83"/>
            <p:cNvSpPr>
              <a:spLocks noChangeArrowheads="1"/>
            </p:cNvSpPr>
            <p:nvPr/>
          </p:nvSpPr>
          <p:spPr bwMode="auto">
            <a:xfrm>
              <a:off x="2899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4"/>
            <p:cNvSpPr>
              <a:spLocks/>
            </p:cNvSpPr>
            <p:nvPr/>
          </p:nvSpPr>
          <p:spPr bwMode="auto">
            <a:xfrm>
              <a:off x="2934" y="4134"/>
              <a:ext cx="37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14"/>
                </a:cxn>
                <a:cxn ang="0">
                  <a:pos x="14" y="14"/>
                </a:cxn>
                <a:cxn ang="0">
                  <a:pos x="23" y="0"/>
                </a:cxn>
                <a:cxn ang="0">
                  <a:pos x="34" y="0"/>
                </a:cxn>
                <a:cxn ang="0">
                  <a:pos x="21" y="19"/>
                </a:cxn>
                <a:cxn ang="0">
                  <a:pos x="37" y="37"/>
                </a:cxn>
                <a:cxn ang="0">
                  <a:pos x="23" y="37"/>
                </a:cxn>
                <a:cxn ang="0">
                  <a:pos x="14" y="23"/>
                </a:cxn>
                <a:cxn ang="0">
                  <a:pos x="9" y="23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7" h="37">
                  <a:moveTo>
                    <a:pt x="9" y="0"/>
                  </a:moveTo>
                  <a:lnTo>
                    <a:pt x="9" y="14"/>
                  </a:lnTo>
                  <a:lnTo>
                    <a:pt x="14" y="14"/>
                  </a:lnTo>
                  <a:lnTo>
                    <a:pt x="23" y="0"/>
                  </a:lnTo>
                  <a:lnTo>
                    <a:pt x="34" y="0"/>
                  </a:lnTo>
                  <a:lnTo>
                    <a:pt x="21" y="19"/>
                  </a:lnTo>
                  <a:lnTo>
                    <a:pt x="37" y="37"/>
                  </a:lnTo>
                  <a:lnTo>
                    <a:pt x="23" y="37"/>
                  </a:lnTo>
                  <a:lnTo>
                    <a:pt x="14" y="23"/>
                  </a:lnTo>
                  <a:lnTo>
                    <a:pt x="9" y="23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5"/>
            <p:cNvSpPr>
              <a:spLocks/>
            </p:cNvSpPr>
            <p:nvPr/>
          </p:nvSpPr>
          <p:spPr bwMode="auto">
            <a:xfrm>
              <a:off x="2973" y="4134"/>
              <a:ext cx="3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21" y="0"/>
                </a:cxn>
                <a:cxn ang="0">
                  <a:pos x="35" y="0"/>
                </a:cxn>
                <a:cxn ang="0">
                  <a:pos x="35" y="37"/>
                </a:cxn>
                <a:cxn ang="0">
                  <a:pos x="25" y="37"/>
                </a:cxn>
                <a:cxn ang="0">
                  <a:pos x="25" y="14"/>
                </a:cxn>
                <a:cxn ang="0">
                  <a:pos x="25" y="14"/>
                </a:cxn>
                <a:cxn ang="0">
                  <a:pos x="14" y="37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9" y="0"/>
                </a:cxn>
              </a:cxnLst>
              <a:rect l="0" t="0" r="r" b="b"/>
              <a:pathLst>
                <a:path w="35" h="37">
                  <a:moveTo>
                    <a:pt x="9" y="0"/>
                  </a:moveTo>
                  <a:lnTo>
                    <a:pt x="9" y="25"/>
                  </a:lnTo>
                  <a:lnTo>
                    <a:pt x="9" y="25"/>
                  </a:lnTo>
                  <a:lnTo>
                    <a:pt x="21" y="0"/>
                  </a:lnTo>
                  <a:lnTo>
                    <a:pt x="35" y="0"/>
                  </a:lnTo>
                  <a:lnTo>
                    <a:pt x="35" y="37"/>
                  </a:lnTo>
                  <a:lnTo>
                    <a:pt x="25" y="37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14" y="37"/>
                  </a:lnTo>
                  <a:lnTo>
                    <a:pt x="0" y="37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6"/>
            <p:cNvSpPr>
              <a:spLocks/>
            </p:cNvSpPr>
            <p:nvPr/>
          </p:nvSpPr>
          <p:spPr bwMode="auto">
            <a:xfrm>
              <a:off x="3015" y="4134"/>
              <a:ext cx="46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3" y="23"/>
                </a:cxn>
                <a:cxn ang="0">
                  <a:pos x="23" y="23"/>
                </a:cxn>
                <a:cxn ang="0">
                  <a:pos x="30" y="0"/>
                </a:cxn>
                <a:cxn ang="0">
                  <a:pos x="46" y="0"/>
                </a:cxn>
                <a:cxn ang="0">
                  <a:pos x="46" y="37"/>
                </a:cxn>
                <a:cxn ang="0">
                  <a:pos x="37" y="37"/>
                </a:cxn>
                <a:cxn ang="0">
                  <a:pos x="37" y="9"/>
                </a:cxn>
                <a:cxn ang="0">
                  <a:pos x="37" y="9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9" y="9"/>
                </a:cxn>
                <a:cxn ang="0">
                  <a:pos x="9" y="9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0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16" y="0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30" y="0"/>
                  </a:lnTo>
                  <a:lnTo>
                    <a:pt x="46" y="0"/>
                  </a:lnTo>
                  <a:lnTo>
                    <a:pt x="46" y="37"/>
                  </a:lnTo>
                  <a:lnTo>
                    <a:pt x="37" y="37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7"/>
            <p:cNvSpPr>
              <a:spLocks noEditPoints="1"/>
            </p:cNvSpPr>
            <p:nvPr/>
          </p:nvSpPr>
          <p:spPr bwMode="auto">
            <a:xfrm>
              <a:off x="3065" y="4146"/>
              <a:ext cx="26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8"/>
            <p:cNvSpPr>
              <a:spLocks/>
            </p:cNvSpPr>
            <p:nvPr/>
          </p:nvSpPr>
          <p:spPr bwMode="auto">
            <a:xfrm>
              <a:off x="3114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1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9"/>
            <p:cNvSpPr>
              <a:spLocks noEditPoints="1"/>
            </p:cNvSpPr>
            <p:nvPr/>
          </p:nvSpPr>
          <p:spPr bwMode="auto">
            <a:xfrm>
              <a:off x="3151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8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8" y="10"/>
                  </a:cubicBezTo>
                  <a:cubicBezTo>
                    <a:pt x="8" y="10"/>
                    <a:pt x="7" y="10"/>
                    <a:pt x="6" y="10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90"/>
            <p:cNvSpPr>
              <a:spLocks/>
            </p:cNvSpPr>
            <p:nvPr/>
          </p:nvSpPr>
          <p:spPr bwMode="auto">
            <a:xfrm>
              <a:off x="3595" y="4146"/>
              <a:ext cx="25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6" y="0"/>
                </a:cxn>
                <a:cxn ang="0">
                  <a:pos x="16" y="9"/>
                </a:cxn>
                <a:cxn ang="0">
                  <a:pos x="25" y="9"/>
                </a:cxn>
                <a:cxn ang="0">
                  <a:pos x="25" y="16"/>
                </a:cxn>
                <a:cxn ang="0">
                  <a:pos x="16" y="16"/>
                </a:cxn>
                <a:cxn ang="0">
                  <a:pos x="16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5" h="25">
                  <a:moveTo>
                    <a:pt x="9" y="9"/>
                  </a:moveTo>
                  <a:lnTo>
                    <a:pt x="9" y="0"/>
                  </a:lnTo>
                  <a:lnTo>
                    <a:pt x="16" y="0"/>
                  </a:lnTo>
                  <a:lnTo>
                    <a:pt x="16" y="9"/>
                  </a:lnTo>
                  <a:lnTo>
                    <a:pt x="25" y="9"/>
                  </a:lnTo>
                  <a:lnTo>
                    <a:pt x="25" y="16"/>
                  </a:lnTo>
                  <a:lnTo>
                    <a:pt x="16" y="16"/>
                  </a:lnTo>
                  <a:lnTo>
                    <a:pt x="16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91"/>
            <p:cNvSpPr>
              <a:spLocks/>
            </p:cNvSpPr>
            <p:nvPr/>
          </p:nvSpPr>
          <p:spPr bwMode="auto">
            <a:xfrm>
              <a:off x="362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Rectangle 92"/>
            <p:cNvSpPr>
              <a:spLocks noChangeArrowheads="1"/>
            </p:cNvSpPr>
            <p:nvPr/>
          </p:nvSpPr>
          <p:spPr bwMode="auto">
            <a:xfrm>
              <a:off x="3659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3"/>
            <p:cNvSpPr>
              <a:spLocks noEditPoints="1"/>
            </p:cNvSpPr>
            <p:nvPr/>
          </p:nvSpPr>
          <p:spPr bwMode="auto">
            <a:xfrm>
              <a:off x="3690" y="4134"/>
              <a:ext cx="32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1" y="4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7"/>
                </a:cxn>
                <a:cxn ang="0">
                  <a:pos x="11" y="8"/>
                </a:cxn>
                <a:cxn ang="0">
                  <a:pos x="11" y="8"/>
                </a:cxn>
                <a:cxn ang="0">
                  <a:pos x="13" y="9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4" y="11"/>
                    <a:pt x="14" y="12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5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2" y="9"/>
                    <a:pt x="2" y="8"/>
                    <a:pt x="3" y="8"/>
                  </a:cubicBezTo>
                  <a:close/>
                  <a:moveTo>
                    <a:pt x="7" y="10"/>
                  </a:move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9" y="10"/>
                    <a:pt x="8" y="10"/>
                    <a:pt x="7" y="1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4"/>
            <p:cNvSpPr>
              <a:spLocks/>
            </p:cNvSpPr>
            <p:nvPr/>
          </p:nvSpPr>
          <p:spPr bwMode="auto">
            <a:xfrm>
              <a:off x="3727" y="4134"/>
              <a:ext cx="25" cy="3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37"/>
                </a:cxn>
                <a:cxn ang="0">
                  <a:pos x="13" y="37"/>
                </a:cxn>
                <a:cxn ang="0">
                  <a:pos x="13" y="9"/>
                </a:cxn>
                <a:cxn ang="0">
                  <a:pos x="4" y="19"/>
                </a:cxn>
                <a:cxn ang="0">
                  <a:pos x="0" y="12"/>
                </a:cxn>
                <a:cxn ang="0">
                  <a:pos x="13" y="0"/>
                </a:cxn>
                <a:cxn ang="0">
                  <a:pos x="25" y="0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lnTo>
                    <a:pt x="25" y="37"/>
                  </a:lnTo>
                  <a:lnTo>
                    <a:pt x="13" y="37"/>
                  </a:lnTo>
                  <a:lnTo>
                    <a:pt x="13" y="9"/>
                  </a:lnTo>
                  <a:lnTo>
                    <a:pt x="4" y="19"/>
                  </a:lnTo>
                  <a:lnTo>
                    <a:pt x="0" y="12"/>
                  </a:lnTo>
                  <a:lnTo>
                    <a:pt x="1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5"/>
            <p:cNvSpPr>
              <a:spLocks/>
            </p:cNvSpPr>
            <p:nvPr/>
          </p:nvSpPr>
          <p:spPr bwMode="auto">
            <a:xfrm>
              <a:off x="3763" y="4134"/>
              <a:ext cx="28" cy="37"/>
            </a:xfrm>
            <a:custGeom>
              <a:avLst/>
              <a:gdLst/>
              <a:ahLst/>
              <a:cxnLst>
                <a:cxn ang="0">
                  <a:pos x="12" y="13"/>
                </a:cxn>
                <a:cxn ang="0">
                  <a:pos x="12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2" y="5"/>
                </a:cxn>
                <a:cxn ang="0">
                  <a:pos x="11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2" y="13"/>
                </a:cxn>
              </a:cxnLst>
              <a:rect l="0" t="0" r="r" b="b"/>
              <a:pathLst>
                <a:path w="12" h="16">
                  <a:moveTo>
                    <a:pt x="12" y="1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12" y="7"/>
                    <a:pt x="12" y="8"/>
                    <a:pt x="11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2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Rectangle 96"/>
            <p:cNvSpPr>
              <a:spLocks noChangeArrowheads="1"/>
            </p:cNvSpPr>
            <p:nvPr/>
          </p:nvSpPr>
          <p:spPr bwMode="auto">
            <a:xfrm>
              <a:off x="3798" y="4155"/>
              <a:ext cx="26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7"/>
            <p:cNvSpPr>
              <a:spLocks/>
            </p:cNvSpPr>
            <p:nvPr/>
          </p:nvSpPr>
          <p:spPr bwMode="auto">
            <a:xfrm>
              <a:off x="3828" y="4134"/>
              <a:ext cx="30" cy="39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7" y="17"/>
                </a:cxn>
                <a:cxn ang="0">
                  <a:pos x="3" y="16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5" y="10"/>
                </a:cxn>
                <a:cxn ang="0">
                  <a:pos x="5" y="6"/>
                </a:cxn>
                <a:cxn ang="0">
                  <a:pos x="6" y="6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</a:cxnLst>
              <a:rect l="0" t="0" r="r" b="b"/>
              <a:pathLst>
                <a:path w="13" h="17">
                  <a:moveTo>
                    <a:pt x="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1"/>
                    <a:pt x="13" y="2"/>
                    <a:pt x="13" y="4"/>
                  </a:cubicBezTo>
                  <a:cubicBezTo>
                    <a:pt x="13" y="5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2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7" y="17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6"/>
                    <a:pt x="1" y="16"/>
                    <a:pt x="1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8"/>
            <p:cNvSpPr>
              <a:spLocks/>
            </p:cNvSpPr>
            <p:nvPr/>
          </p:nvSpPr>
          <p:spPr bwMode="auto">
            <a:xfrm>
              <a:off x="3863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2" y="9"/>
                </a:cxn>
                <a:cxn ang="0">
                  <a:pos x="6" y="7"/>
                </a:cxn>
                <a:cxn ang="0">
                  <a:pos x="9" y="7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5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9" y="10"/>
                </a:cxn>
                <a:cxn ang="0">
                  <a:pos x="6" y="11"/>
                </a:cxn>
                <a:cxn ang="0">
                  <a:pos x="5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2" y="9"/>
                  </a:cubicBezTo>
                  <a:cubicBezTo>
                    <a:pt x="2" y="9"/>
                    <a:pt x="4" y="8"/>
                    <a:pt x="6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2" y="9"/>
                    <a:pt x="11" y="10"/>
                    <a:pt x="9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2"/>
                    <a:pt x="5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9"/>
            <p:cNvSpPr>
              <a:spLocks/>
            </p:cNvSpPr>
            <p:nvPr/>
          </p:nvSpPr>
          <p:spPr bwMode="auto">
            <a:xfrm>
              <a:off x="390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9"/>
                    <a:pt x="3" y="8"/>
                    <a:pt x="6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3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Rectangle 100"/>
            <p:cNvSpPr>
              <a:spLocks noChangeArrowheads="1"/>
            </p:cNvSpPr>
            <p:nvPr/>
          </p:nvSpPr>
          <p:spPr bwMode="auto">
            <a:xfrm>
              <a:off x="393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101"/>
            <p:cNvSpPr>
              <a:spLocks noEditPoints="1"/>
            </p:cNvSpPr>
            <p:nvPr/>
          </p:nvSpPr>
          <p:spPr bwMode="auto">
            <a:xfrm>
              <a:off x="3965" y="4134"/>
              <a:ext cx="30" cy="39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8"/>
                </a:cxn>
                <a:cxn ang="0">
                  <a:pos x="6" y="7"/>
                </a:cxn>
                <a:cxn ang="0">
                  <a:pos x="7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3" y="4"/>
                </a:cxn>
                <a:cxn ang="0">
                  <a:pos x="13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3" h="17">
                  <a:moveTo>
                    <a:pt x="13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3" y="4"/>
                  </a:cubicBezTo>
                  <a:lnTo>
                    <a:pt x="13" y="5"/>
                  </a:lnTo>
                  <a:close/>
                  <a:moveTo>
                    <a:pt x="7" y="13"/>
                  </a:move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102"/>
            <p:cNvSpPr>
              <a:spLocks noEditPoints="1"/>
            </p:cNvSpPr>
            <p:nvPr/>
          </p:nvSpPr>
          <p:spPr bwMode="auto">
            <a:xfrm>
              <a:off x="4002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0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3"/>
            <p:cNvSpPr>
              <a:spLocks noEditPoints="1"/>
            </p:cNvSpPr>
            <p:nvPr/>
          </p:nvSpPr>
          <p:spPr bwMode="auto">
            <a:xfrm>
              <a:off x="4036" y="4134"/>
              <a:ext cx="33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3" y="23"/>
                </a:cxn>
                <a:cxn ang="0">
                  <a:pos x="33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19" y="37"/>
                </a:cxn>
                <a:cxn ang="0">
                  <a:pos x="19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30" y="0"/>
                </a:cxn>
                <a:cxn ang="0">
                  <a:pos x="19" y="23"/>
                </a:cxn>
                <a:cxn ang="0">
                  <a:pos x="19" y="7"/>
                </a:cxn>
                <a:cxn ang="0">
                  <a:pos x="19" y="7"/>
                </a:cxn>
                <a:cxn ang="0">
                  <a:pos x="7" y="23"/>
                </a:cxn>
                <a:cxn ang="0">
                  <a:pos x="19" y="23"/>
                </a:cxn>
              </a:cxnLst>
              <a:rect l="0" t="0" r="r" b="b"/>
              <a:pathLst>
                <a:path w="33" h="37">
                  <a:moveTo>
                    <a:pt x="30" y="0"/>
                  </a:moveTo>
                  <a:lnTo>
                    <a:pt x="30" y="23"/>
                  </a:lnTo>
                  <a:lnTo>
                    <a:pt x="33" y="23"/>
                  </a:lnTo>
                  <a:lnTo>
                    <a:pt x="33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19" y="37"/>
                  </a:lnTo>
                  <a:lnTo>
                    <a:pt x="19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30" y="0"/>
                  </a:lnTo>
                  <a:close/>
                  <a:moveTo>
                    <a:pt x="19" y="23"/>
                  </a:moveTo>
                  <a:lnTo>
                    <a:pt x="19" y="7"/>
                  </a:lnTo>
                  <a:lnTo>
                    <a:pt x="19" y="7"/>
                  </a:lnTo>
                  <a:lnTo>
                    <a:pt x="7" y="23"/>
                  </a:lnTo>
                  <a:lnTo>
                    <a:pt x="19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4"/>
            <p:cNvSpPr>
              <a:spLocks noEditPoints="1"/>
            </p:cNvSpPr>
            <p:nvPr/>
          </p:nvSpPr>
          <p:spPr bwMode="auto">
            <a:xfrm>
              <a:off x="4073" y="4134"/>
              <a:ext cx="30" cy="39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3" y="8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4"/>
                </a:cxn>
                <a:cxn ang="0">
                  <a:pos x="12" y="7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3" y="9"/>
                </a:cxn>
                <a:cxn ang="0">
                  <a:pos x="13" y="12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8"/>
                </a:cxn>
                <a:cxn ang="0">
                  <a:pos x="6" y="10"/>
                </a:cxn>
                <a:cxn ang="0">
                  <a:pos x="4" y="10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6" y="10"/>
                </a:cxn>
                <a:cxn ang="0">
                  <a:pos x="6" y="3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5" y="6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</a:cxnLst>
              <a:rect l="0" t="0" r="r" b="b"/>
              <a:pathLst>
                <a:path w="13" h="17"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3"/>
                    <a:pt x="13" y="4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7"/>
                    <a:pt x="11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3" y="10"/>
                    <a:pt x="13" y="11"/>
                    <a:pt x="13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2" y="8"/>
                    <a:pt x="3" y="8"/>
                  </a:cubicBezTo>
                  <a:close/>
                  <a:moveTo>
                    <a:pt x="6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6" y="10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5"/>
            <p:cNvSpPr>
              <a:spLocks/>
            </p:cNvSpPr>
            <p:nvPr/>
          </p:nvSpPr>
          <p:spPr bwMode="auto">
            <a:xfrm>
              <a:off x="4145" y="4146"/>
              <a:ext cx="23" cy="25"/>
            </a:xfrm>
            <a:custGeom>
              <a:avLst/>
              <a:gdLst/>
              <a:ahLst/>
              <a:cxnLst>
                <a:cxn ang="0">
                  <a:pos x="9" y="9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9"/>
                </a:cxn>
                <a:cxn ang="0">
                  <a:pos x="23" y="9"/>
                </a:cxn>
                <a:cxn ang="0">
                  <a:pos x="23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9" y="25"/>
                </a:cxn>
                <a:cxn ang="0">
                  <a:pos x="9" y="16"/>
                </a:cxn>
                <a:cxn ang="0">
                  <a:pos x="0" y="16"/>
                </a:cxn>
                <a:cxn ang="0">
                  <a:pos x="0" y="9"/>
                </a:cxn>
                <a:cxn ang="0">
                  <a:pos x="9" y="9"/>
                </a:cxn>
              </a:cxnLst>
              <a:rect l="0" t="0" r="r" b="b"/>
              <a:pathLst>
                <a:path w="23" h="25">
                  <a:moveTo>
                    <a:pt x="9" y="9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14" y="25"/>
                  </a:lnTo>
                  <a:lnTo>
                    <a:pt x="9" y="25"/>
                  </a:lnTo>
                  <a:lnTo>
                    <a:pt x="9" y="16"/>
                  </a:lnTo>
                  <a:lnTo>
                    <a:pt x="0" y="16"/>
                  </a:lnTo>
                  <a:lnTo>
                    <a:pt x="0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6"/>
            <p:cNvSpPr>
              <a:spLocks/>
            </p:cNvSpPr>
            <p:nvPr/>
          </p:nvSpPr>
          <p:spPr bwMode="auto">
            <a:xfrm>
              <a:off x="4175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Rectangle 107"/>
            <p:cNvSpPr>
              <a:spLocks noChangeArrowheads="1"/>
            </p:cNvSpPr>
            <p:nvPr/>
          </p:nvSpPr>
          <p:spPr bwMode="auto">
            <a:xfrm>
              <a:off x="4210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8"/>
            <p:cNvSpPr>
              <a:spLocks noEditPoints="1"/>
            </p:cNvSpPr>
            <p:nvPr/>
          </p:nvSpPr>
          <p:spPr bwMode="auto">
            <a:xfrm>
              <a:off x="4240" y="4134"/>
              <a:ext cx="32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3"/>
                </a:cxn>
                <a:cxn ang="0">
                  <a:pos x="32" y="23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7" y="37"/>
                </a:cxn>
                <a:cxn ang="0">
                  <a:pos x="18" y="37"/>
                </a:cxn>
                <a:cxn ang="0">
                  <a:pos x="18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27" y="0"/>
                </a:cxn>
                <a:cxn ang="0">
                  <a:pos x="18" y="23"/>
                </a:cxn>
                <a:cxn ang="0">
                  <a:pos x="18" y="7"/>
                </a:cxn>
                <a:cxn ang="0">
                  <a:pos x="18" y="7"/>
                </a:cxn>
                <a:cxn ang="0">
                  <a:pos x="7" y="23"/>
                </a:cxn>
                <a:cxn ang="0">
                  <a:pos x="18" y="23"/>
                </a:cxn>
              </a:cxnLst>
              <a:rect l="0" t="0" r="r" b="b"/>
              <a:pathLst>
                <a:path w="32" h="37">
                  <a:moveTo>
                    <a:pt x="27" y="0"/>
                  </a:moveTo>
                  <a:lnTo>
                    <a:pt x="27" y="23"/>
                  </a:lnTo>
                  <a:lnTo>
                    <a:pt x="32" y="23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7" y="37"/>
                  </a:lnTo>
                  <a:lnTo>
                    <a:pt x="18" y="37"/>
                  </a:lnTo>
                  <a:lnTo>
                    <a:pt x="18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27" y="0"/>
                  </a:lnTo>
                  <a:close/>
                  <a:moveTo>
                    <a:pt x="18" y="23"/>
                  </a:moveTo>
                  <a:lnTo>
                    <a:pt x="18" y="7"/>
                  </a:lnTo>
                  <a:lnTo>
                    <a:pt x="18" y="7"/>
                  </a:lnTo>
                  <a:lnTo>
                    <a:pt x="7" y="23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9"/>
            <p:cNvSpPr>
              <a:spLocks noEditPoints="1"/>
            </p:cNvSpPr>
            <p:nvPr/>
          </p:nvSpPr>
          <p:spPr bwMode="auto">
            <a:xfrm>
              <a:off x="4277" y="4134"/>
              <a:ext cx="30" cy="39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" y="12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8"/>
                </a:cxn>
                <a:cxn ang="0">
                  <a:pos x="8" y="8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7"/>
                </a:cxn>
                <a:cxn ang="0">
                  <a:pos x="13" y="11"/>
                </a:cxn>
                <a:cxn ang="0">
                  <a:pos x="11" y="16"/>
                </a:cxn>
                <a:cxn ang="0">
                  <a:pos x="6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6" y="7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6" y="7"/>
                </a:cxn>
              </a:cxnLst>
              <a:rect l="0" t="0" r="r" b="b"/>
              <a:pathLst>
                <a:path w="13" h="17">
                  <a:moveTo>
                    <a:pt x="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3" y="4"/>
                    <a:pt x="13" y="7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2" y="15"/>
                    <a:pt x="11" y="16"/>
                  </a:cubicBezTo>
                  <a:cubicBezTo>
                    <a:pt x="10" y="16"/>
                    <a:pt x="8" y="17"/>
                    <a:pt x="6" y="17"/>
                  </a:cubicBezTo>
                  <a:cubicBezTo>
                    <a:pt x="3" y="17"/>
                    <a:pt x="1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6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4311" y="4134"/>
              <a:ext cx="30" cy="3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2" y="0"/>
                </a:cxn>
                <a:cxn ang="0">
                  <a:pos x="12" y="3"/>
                </a:cxn>
                <a:cxn ang="0">
                  <a:pos x="4" y="3"/>
                </a:cxn>
                <a:cxn ang="0">
                  <a:pos x="4" y="6"/>
                </a:cxn>
                <a:cxn ang="0">
                  <a:pos x="6" y="5"/>
                </a:cxn>
                <a:cxn ang="0">
                  <a:pos x="8" y="5"/>
                </a:cxn>
                <a:cxn ang="0">
                  <a:pos x="12" y="6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6" y="17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5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9" y="11"/>
                </a:cxn>
                <a:cxn ang="0">
                  <a:pos x="9" y="9"/>
                </a:cxn>
                <a:cxn ang="0">
                  <a:pos x="6" y="8"/>
                </a:cxn>
                <a:cxn ang="0">
                  <a:pos x="5" y="9"/>
                </a:cxn>
                <a:cxn ang="0">
                  <a:pos x="4" y="9"/>
                </a:cxn>
                <a:cxn ang="0">
                  <a:pos x="1" y="9"/>
                </a:cxn>
                <a:cxn ang="0">
                  <a:pos x="1" y="0"/>
                </a:cxn>
              </a:cxnLst>
              <a:rect l="0" t="0" r="r" b="b"/>
              <a:pathLst>
                <a:path w="13" h="17"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10" y="5"/>
                    <a:pt x="11" y="6"/>
                    <a:pt x="12" y="6"/>
                  </a:cubicBezTo>
                  <a:cubicBezTo>
                    <a:pt x="13" y="7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6" y="17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3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8" y="9"/>
                    <a:pt x="8" y="8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Rectangle 111"/>
            <p:cNvSpPr>
              <a:spLocks noChangeArrowheads="1"/>
            </p:cNvSpPr>
            <p:nvPr/>
          </p:nvSpPr>
          <p:spPr bwMode="auto">
            <a:xfrm>
              <a:off x="4346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12"/>
            <p:cNvSpPr>
              <a:spLocks/>
            </p:cNvSpPr>
            <p:nvPr/>
          </p:nvSpPr>
          <p:spPr bwMode="auto">
            <a:xfrm>
              <a:off x="4376" y="4134"/>
              <a:ext cx="30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9"/>
                </a:cxn>
                <a:cxn ang="0">
                  <a:pos x="16" y="37"/>
                </a:cxn>
                <a:cxn ang="0">
                  <a:pos x="7" y="37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30" y="0"/>
                </a:cxn>
              </a:cxnLst>
              <a:rect l="0" t="0" r="r" b="b"/>
              <a:pathLst>
                <a:path w="30" h="37">
                  <a:moveTo>
                    <a:pt x="30" y="0"/>
                  </a:moveTo>
                  <a:lnTo>
                    <a:pt x="30" y="9"/>
                  </a:lnTo>
                  <a:lnTo>
                    <a:pt x="16" y="37"/>
                  </a:lnTo>
                  <a:lnTo>
                    <a:pt x="7" y="37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3"/>
            <p:cNvSpPr>
              <a:spLocks/>
            </p:cNvSpPr>
            <p:nvPr/>
          </p:nvSpPr>
          <p:spPr bwMode="auto">
            <a:xfrm>
              <a:off x="4413" y="4134"/>
              <a:ext cx="28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9"/>
                </a:cxn>
                <a:cxn ang="0">
                  <a:pos x="16" y="37"/>
                </a:cxn>
                <a:cxn ang="0">
                  <a:pos x="5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8" y="0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28" y="9"/>
                  </a:lnTo>
                  <a:lnTo>
                    <a:pt x="16" y="37"/>
                  </a:lnTo>
                  <a:lnTo>
                    <a:pt x="5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4"/>
            <p:cNvSpPr>
              <a:spLocks/>
            </p:cNvSpPr>
            <p:nvPr/>
          </p:nvSpPr>
          <p:spPr bwMode="auto">
            <a:xfrm>
              <a:off x="4450" y="4134"/>
              <a:ext cx="30" cy="37"/>
            </a:xfrm>
            <a:custGeom>
              <a:avLst/>
              <a:gdLst/>
              <a:ahLst/>
              <a:cxnLst>
                <a:cxn ang="0">
                  <a:pos x="13" y="13"/>
                </a:cxn>
                <a:cxn ang="0">
                  <a:pos x="13" y="16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1" y="9"/>
                </a:cxn>
                <a:cxn ang="0">
                  <a:pos x="5" y="7"/>
                </a:cxn>
                <a:cxn ang="0">
                  <a:pos x="8" y="7"/>
                </a:cxn>
                <a:cxn ang="0">
                  <a:pos x="8" y="5"/>
                </a:cxn>
                <a:cxn ang="0">
                  <a:pos x="8" y="4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4" y="5"/>
                </a:cxn>
                <a:cxn ang="0">
                  <a:pos x="4" y="6"/>
                </a:cxn>
                <a:cxn ang="0">
                  <a:pos x="0" y="6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5"/>
                </a:cxn>
                <a:cxn ang="0">
                  <a:pos x="12" y="9"/>
                </a:cxn>
                <a:cxn ang="0">
                  <a:pos x="8" y="10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13" y="13"/>
                </a:cxn>
              </a:cxnLst>
              <a:rect l="0" t="0" r="r" b="b"/>
              <a:pathLst>
                <a:path w="13" h="16">
                  <a:moveTo>
                    <a:pt x="13" y="13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3" y="8"/>
                    <a:pt x="5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7"/>
                    <a:pt x="12" y="8"/>
                    <a:pt x="12" y="9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Rectangle 115"/>
            <p:cNvSpPr>
              <a:spLocks noChangeArrowheads="1"/>
            </p:cNvSpPr>
            <p:nvPr/>
          </p:nvSpPr>
          <p:spPr bwMode="auto">
            <a:xfrm>
              <a:off x="4485" y="4155"/>
              <a:ext cx="25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6"/>
            <p:cNvSpPr>
              <a:spLocks/>
            </p:cNvSpPr>
            <p:nvPr/>
          </p:nvSpPr>
          <p:spPr bwMode="auto">
            <a:xfrm>
              <a:off x="4515" y="4134"/>
              <a:ext cx="27" cy="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9"/>
                </a:cxn>
                <a:cxn ang="0">
                  <a:pos x="16" y="37"/>
                </a:cxn>
                <a:cxn ang="0">
                  <a:pos x="4" y="37"/>
                </a:cxn>
                <a:cxn ang="0">
                  <a:pos x="18" y="9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7" y="0"/>
                </a:cxn>
              </a:cxnLst>
              <a:rect l="0" t="0" r="r" b="b"/>
              <a:pathLst>
                <a:path w="27" h="37">
                  <a:moveTo>
                    <a:pt x="27" y="0"/>
                  </a:moveTo>
                  <a:lnTo>
                    <a:pt x="27" y="9"/>
                  </a:lnTo>
                  <a:lnTo>
                    <a:pt x="16" y="37"/>
                  </a:lnTo>
                  <a:lnTo>
                    <a:pt x="4" y="37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7"/>
            <p:cNvSpPr>
              <a:spLocks noEditPoints="1"/>
            </p:cNvSpPr>
            <p:nvPr/>
          </p:nvSpPr>
          <p:spPr bwMode="auto">
            <a:xfrm>
              <a:off x="4549" y="4134"/>
              <a:ext cx="33" cy="39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5"/>
                </a:cxn>
                <a:cxn ang="0">
                  <a:pos x="9" y="4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5" y="6"/>
                </a:cxn>
                <a:cxn ang="0">
                  <a:pos x="5" y="8"/>
                </a:cxn>
                <a:cxn ang="0">
                  <a:pos x="6" y="7"/>
                </a:cxn>
                <a:cxn ang="0">
                  <a:pos x="8" y="7"/>
                </a:cxn>
                <a:cxn ang="0">
                  <a:pos x="12" y="7"/>
                </a:cxn>
                <a:cxn ang="0">
                  <a:pos x="13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12" y="1"/>
                </a:cxn>
                <a:cxn ang="0">
                  <a:pos x="14" y="4"/>
                </a:cxn>
                <a:cxn ang="0">
                  <a:pos x="14" y="5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9" y="11"/>
                </a:cxn>
                <a:cxn ang="0">
                  <a:pos x="9" y="10"/>
                </a:cxn>
                <a:cxn ang="0">
                  <a:pos x="7" y="10"/>
                </a:cxn>
                <a:cxn ang="0">
                  <a:pos x="5" y="10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7" y="13"/>
                </a:cxn>
              </a:cxnLst>
              <a:rect l="0" t="0" r="r" b="b"/>
              <a:pathLst>
                <a:path w="14" h="17">
                  <a:moveTo>
                    <a:pt x="14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3" y="9"/>
                    <a:pt x="13" y="11"/>
                  </a:cubicBezTo>
                  <a:cubicBezTo>
                    <a:pt x="13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3" y="16"/>
                    <a:pt x="2" y="15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4" y="3"/>
                    <a:pt x="14" y="4"/>
                  </a:cubicBezTo>
                  <a:lnTo>
                    <a:pt x="14" y="5"/>
                  </a:lnTo>
                  <a:close/>
                  <a:moveTo>
                    <a:pt x="7" y="13"/>
                  </a:moveTo>
                  <a:cubicBezTo>
                    <a:pt x="8" y="13"/>
                    <a:pt x="9" y="13"/>
                    <a:pt x="9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8"/>
            <p:cNvSpPr>
              <a:spLocks noEditPoints="1"/>
            </p:cNvSpPr>
            <p:nvPr/>
          </p:nvSpPr>
          <p:spPr bwMode="auto">
            <a:xfrm>
              <a:off x="4584" y="4134"/>
              <a:ext cx="35" cy="37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3"/>
                </a:cxn>
                <a:cxn ang="0">
                  <a:pos x="35" y="23"/>
                </a:cxn>
                <a:cxn ang="0">
                  <a:pos x="35" y="30"/>
                </a:cxn>
                <a:cxn ang="0">
                  <a:pos x="30" y="30"/>
                </a:cxn>
                <a:cxn ang="0">
                  <a:pos x="30" y="37"/>
                </a:cxn>
                <a:cxn ang="0">
                  <a:pos x="21" y="37"/>
                </a:cxn>
                <a:cxn ang="0">
                  <a:pos x="21" y="30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16" y="0"/>
                </a:cxn>
                <a:cxn ang="0">
                  <a:pos x="30" y="0"/>
                </a:cxn>
                <a:cxn ang="0">
                  <a:pos x="21" y="23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9" y="23"/>
                </a:cxn>
                <a:cxn ang="0">
                  <a:pos x="21" y="23"/>
                </a:cxn>
              </a:cxnLst>
              <a:rect l="0" t="0" r="r" b="b"/>
              <a:pathLst>
                <a:path w="35" h="37">
                  <a:moveTo>
                    <a:pt x="30" y="0"/>
                  </a:moveTo>
                  <a:lnTo>
                    <a:pt x="30" y="23"/>
                  </a:lnTo>
                  <a:lnTo>
                    <a:pt x="35" y="23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7"/>
                  </a:lnTo>
                  <a:lnTo>
                    <a:pt x="21" y="37"/>
                  </a:lnTo>
                  <a:lnTo>
                    <a:pt x="21" y="30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16" y="0"/>
                  </a:lnTo>
                  <a:lnTo>
                    <a:pt x="30" y="0"/>
                  </a:lnTo>
                  <a:close/>
                  <a:moveTo>
                    <a:pt x="21" y="23"/>
                  </a:moveTo>
                  <a:lnTo>
                    <a:pt x="21" y="7"/>
                  </a:lnTo>
                  <a:lnTo>
                    <a:pt x="21" y="7"/>
                  </a:lnTo>
                  <a:lnTo>
                    <a:pt x="9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9"/>
            <p:cNvSpPr>
              <a:spLocks noEditPoints="1"/>
            </p:cNvSpPr>
            <p:nvPr/>
          </p:nvSpPr>
          <p:spPr bwMode="auto">
            <a:xfrm>
              <a:off x="4621" y="4134"/>
              <a:ext cx="32" cy="3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2" y="1"/>
                </a:cxn>
                <a:cxn ang="0">
                  <a:pos x="14" y="6"/>
                </a:cxn>
                <a:cxn ang="0">
                  <a:pos x="14" y="11"/>
                </a:cxn>
                <a:cxn ang="0">
                  <a:pos x="12" y="16"/>
                </a:cxn>
                <a:cxn ang="0">
                  <a:pos x="7" y="17"/>
                </a:cxn>
                <a:cxn ang="0">
                  <a:pos x="2" y="15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2" y="1"/>
                </a:cxn>
                <a:cxn ang="0">
                  <a:pos x="7" y="0"/>
                </a:cxn>
                <a:cxn ang="0">
                  <a:pos x="7" y="3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9" y="13"/>
                </a:cxn>
                <a:cxn ang="0">
                  <a:pos x="10" y="10"/>
                </a:cxn>
                <a:cxn ang="0">
                  <a:pos x="10" y="6"/>
                </a:cxn>
                <a:cxn ang="0">
                  <a:pos x="9" y="4"/>
                </a:cxn>
                <a:cxn ang="0">
                  <a:pos x="7" y="3"/>
                </a:cxn>
              </a:cxnLst>
              <a:rect l="0" t="0" r="r" b="b"/>
              <a:pathLst>
                <a:path w="14" h="17">
                  <a:moveTo>
                    <a:pt x="7" y="0"/>
                  </a:move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3"/>
                    <a:pt x="14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5"/>
                    <a:pt x="12" y="16"/>
                  </a:cubicBezTo>
                  <a:cubicBezTo>
                    <a:pt x="11" y="16"/>
                    <a:pt x="9" y="17"/>
                    <a:pt x="7" y="17"/>
                  </a:cubicBezTo>
                  <a:cubicBezTo>
                    <a:pt x="4" y="17"/>
                    <a:pt x="2" y="16"/>
                    <a:pt x="2" y="15"/>
                  </a:cubicBezTo>
                  <a:cubicBezTo>
                    <a:pt x="1" y="14"/>
                    <a:pt x="0" y="13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7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2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10" y="12"/>
                    <a:pt x="10" y="11"/>
                    <a:pt x="10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4820" y="4146"/>
              <a:ext cx="39" cy="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"/>
                </a:cxn>
                <a:cxn ang="0">
                  <a:pos x="5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1" y="0"/>
                </a:cxn>
                <a:cxn ang="0">
                  <a:pos x="13" y="0"/>
                </a:cxn>
                <a:cxn ang="0">
                  <a:pos x="16" y="1"/>
                </a:cxn>
                <a:cxn ang="0">
                  <a:pos x="17" y="4"/>
                </a:cxn>
                <a:cxn ang="0">
                  <a:pos x="17" y="11"/>
                </a:cxn>
                <a:cxn ang="0">
                  <a:pos x="14" y="11"/>
                </a:cxn>
                <a:cxn ang="0">
                  <a:pos x="14" y="5"/>
                </a:cxn>
                <a:cxn ang="0">
                  <a:pos x="13" y="3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11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3" y="5"/>
                </a:cxn>
                <a:cxn ang="0">
                  <a:pos x="3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" y="0"/>
                </a:cxn>
              </a:cxnLst>
              <a:rect l="0" t="0" r="r" b="b"/>
              <a:pathLst>
                <a:path w="17" h="11">
                  <a:moveTo>
                    <a:pt x="3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1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32"/>
            <p:cNvSpPr>
              <a:spLocks noEditPoints="1"/>
            </p:cNvSpPr>
            <p:nvPr/>
          </p:nvSpPr>
          <p:spPr bwMode="auto">
            <a:xfrm>
              <a:off x="4864" y="4146"/>
              <a:ext cx="25" cy="27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8" y="6"/>
                </a:cxn>
                <a:cxn ang="0">
                  <a:pos x="8" y="4"/>
                </a:cxn>
                <a:cxn ang="0">
                  <a:pos x="7" y="3"/>
                </a:cxn>
                <a:cxn ang="0">
                  <a:pos x="6" y="2"/>
                </a:cxn>
                <a:cxn ang="0">
                  <a:pos x="5" y="2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10"/>
                </a:cxn>
                <a:cxn ang="0">
                  <a:pos x="8" y="8"/>
                </a:cxn>
                <a:cxn ang="0">
                  <a:pos x="7" y="7"/>
                </a:cxn>
                <a:cxn ang="0">
                  <a:pos x="6" y="7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6" y="9"/>
                </a:cxn>
                <a:cxn ang="0">
                  <a:pos x="7" y="9"/>
                </a:cxn>
                <a:cxn ang="0">
                  <a:pos x="8" y="8"/>
                </a:cxn>
              </a:cxnLst>
              <a:rect l="0" t="0" r="r" b="b"/>
              <a:pathLst>
                <a:path w="11" h="12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5" y="4"/>
                    <a:pt x="6" y="4"/>
                    <a:pt x="6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8" y="10"/>
                  </a:lnTo>
                  <a:close/>
                  <a:moveTo>
                    <a:pt x="8" y="8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9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33"/>
            <p:cNvSpPr>
              <a:spLocks noEditPoints="1"/>
            </p:cNvSpPr>
            <p:nvPr/>
          </p:nvSpPr>
          <p:spPr bwMode="auto">
            <a:xfrm>
              <a:off x="4896" y="4134"/>
              <a:ext cx="7" cy="3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7" y="12"/>
                </a:cxn>
                <a:cxn ang="0">
                  <a:pos x="7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7" y="12"/>
                </a:cxn>
              </a:cxnLst>
              <a:rect l="0" t="0" r="r" b="b"/>
              <a:pathLst>
                <a:path w="7" h="37">
                  <a:moveTo>
                    <a:pt x="7" y="0"/>
                  </a:moveTo>
                  <a:lnTo>
                    <a:pt x="7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close/>
                  <a:moveTo>
                    <a:pt x="7" y="12"/>
                  </a:moveTo>
                  <a:lnTo>
                    <a:pt x="7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Rectangle 134"/>
            <p:cNvSpPr>
              <a:spLocks noChangeArrowheads="1"/>
            </p:cNvSpPr>
            <p:nvPr/>
          </p:nvSpPr>
          <p:spPr bwMode="auto">
            <a:xfrm>
              <a:off x="4910" y="4134"/>
              <a:ext cx="7" cy="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135"/>
            <p:cNvSpPr>
              <a:spLocks noEditPoints="1"/>
            </p:cNvSpPr>
            <p:nvPr/>
          </p:nvSpPr>
          <p:spPr bwMode="auto">
            <a:xfrm>
              <a:off x="4922" y="4134"/>
              <a:ext cx="36" cy="3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4"/>
                </a:cxn>
                <a:cxn ang="0">
                  <a:pos x="12" y="4"/>
                </a:cxn>
                <a:cxn ang="0">
                  <a:pos x="11" y="11"/>
                </a:cxn>
                <a:cxn ang="0">
                  <a:pos x="11" y="11"/>
                </a:cxn>
                <a:cxn ang="0">
                  <a:pos x="12" y="11"/>
                </a:cxn>
                <a:cxn ang="0">
                  <a:pos x="13" y="10"/>
                </a:cxn>
                <a:cxn ang="0">
                  <a:pos x="14" y="7"/>
                </a:cxn>
                <a:cxn ang="0">
                  <a:pos x="12" y="3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2" y="13"/>
                </a:cxn>
                <a:cxn ang="0">
                  <a:pos x="15" y="13"/>
                </a:cxn>
                <a:cxn ang="0">
                  <a:pos x="12" y="16"/>
                </a:cxn>
                <a:cxn ang="0">
                  <a:pos x="8" y="17"/>
                </a:cxn>
                <a:cxn ang="0">
                  <a:pos x="2" y="14"/>
                </a:cxn>
                <a:cxn ang="0">
                  <a:pos x="0" y="8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13" y="2"/>
                </a:cxn>
                <a:cxn ang="0">
                  <a:pos x="16" y="7"/>
                </a:cxn>
                <a:cxn ang="0">
                  <a:pos x="14" y="11"/>
                </a:cxn>
                <a:cxn ang="0">
                  <a:pos x="10" y="13"/>
                </a:cxn>
                <a:cxn ang="0">
                  <a:pos x="9" y="13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7" y="13"/>
                </a:cxn>
                <a:cxn ang="0">
                  <a:pos x="4" y="12"/>
                </a:cxn>
                <a:cxn ang="0">
                  <a:pos x="3" y="9"/>
                </a:cxn>
                <a:cxn ang="0">
                  <a:pos x="4" y="6"/>
                </a:cxn>
                <a:cxn ang="0">
                  <a:pos x="7" y="4"/>
                </a:cxn>
                <a:cxn ang="0">
                  <a:pos x="9" y="4"/>
                </a:cxn>
                <a:cxn ang="0">
                  <a:pos x="10" y="5"/>
                </a:cxn>
                <a:cxn ang="0">
                  <a:pos x="6" y="9"/>
                </a:cxn>
                <a:cxn ang="0">
                  <a:pos x="6" y="10"/>
                </a:cxn>
                <a:cxn ang="0">
                  <a:pos x="7" y="11"/>
                </a:cxn>
                <a:cxn ang="0">
                  <a:pos x="9" y="10"/>
                </a:cxn>
                <a:cxn ang="0">
                  <a:pos x="10" y="8"/>
                </a:cxn>
                <a:cxn ang="0">
                  <a:pos x="9" y="7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6" y="9"/>
                </a:cxn>
              </a:cxnLst>
              <a:rect l="0" t="0" r="r" b="b"/>
              <a:pathLst>
                <a:path w="16" h="17">
                  <a:moveTo>
                    <a:pt x="10" y="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6"/>
                    <a:pt x="13" y="4"/>
                    <a:pt x="12" y="3"/>
                  </a:cubicBezTo>
                  <a:cubicBezTo>
                    <a:pt x="11" y="2"/>
                    <a:pt x="10" y="2"/>
                    <a:pt x="8" y="2"/>
                  </a:cubicBezTo>
                  <a:cubicBezTo>
                    <a:pt x="6" y="2"/>
                    <a:pt x="5" y="2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cubicBezTo>
                    <a:pt x="2" y="10"/>
                    <a:pt x="2" y="12"/>
                    <a:pt x="4" y="13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1" y="14"/>
                  </a:cubicBezTo>
                  <a:cubicBezTo>
                    <a:pt x="11" y="14"/>
                    <a:pt x="12" y="14"/>
                    <a:pt x="1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3" y="15"/>
                    <a:pt x="12" y="16"/>
                  </a:cubicBezTo>
                  <a:cubicBezTo>
                    <a:pt x="11" y="16"/>
                    <a:pt x="9" y="17"/>
                    <a:pt x="8" y="17"/>
                  </a:cubicBezTo>
                  <a:cubicBezTo>
                    <a:pt x="6" y="17"/>
                    <a:pt x="4" y="16"/>
                    <a:pt x="2" y="14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3"/>
                    <a:pt x="16" y="5"/>
                    <a:pt x="16" y="7"/>
                  </a:cubicBezTo>
                  <a:cubicBezTo>
                    <a:pt x="16" y="8"/>
                    <a:pt x="15" y="10"/>
                    <a:pt x="14" y="11"/>
                  </a:cubicBezTo>
                  <a:cubicBezTo>
                    <a:pt x="13" y="12"/>
                    <a:pt x="12" y="13"/>
                    <a:pt x="10" y="13"/>
                  </a:cubicBezTo>
                  <a:cubicBezTo>
                    <a:pt x="10" y="13"/>
                    <a:pt x="9" y="13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6" y="13"/>
                    <a:pt x="5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5"/>
                    <a:pt x="10" y="5"/>
                    <a:pt x="10" y="5"/>
                  </a:cubicBezTo>
                  <a:close/>
                  <a:moveTo>
                    <a:pt x="6" y="9"/>
                  </a:moveTo>
                  <a:cubicBezTo>
                    <a:pt x="6" y="9"/>
                    <a:pt x="6" y="10"/>
                    <a:pt x="6" y="10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9" y="10"/>
                    <a:pt x="9" y="10"/>
                  </a:cubicBezTo>
                  <a:cubicBezTo>
                    <a:pt x="9" y="9"/>
                    <a:pt x="10" y="9"/>
                    <a:pt x="10" y="8"/>
                  </a:cubicBezTo>
                  <a:cubicBezTo>
                    <a:pt x="10" y="8"/>
                    <a:pt x="9" y="7"/>
                    <a:pt x="9" y="7"/>
                  </a:cubicBezTo>
                  <a:cubicBezTo>
                    <a:pt x="9" y="7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6" y="8"/>
                    <a:pt x="6" y="8"/>
                    <a:pt x="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136"/>
            <p:cNvSpPr>
              <a:spLocks noEditPoints="1"/>
            </p:cNvSpPr>
            <p:nvPr/>
          </p:nvSpPr>
          <p:spPr bwMode="auto">
            <a:xfrm>
              <a:off x="4961" y="4146"/>
              <a:ext cx="25" cy="27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7" y="10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6"/>
                </a:cxn>
                <a:cxn ang="0">
                  <a:pos x="7" y="6"/>
                </a:cxn>
                <a:cxn ang="0">
                  <a:pos x="7" y="4"/>
                </a:cxn>
                <a:cxn ang="0">
                  <a:pos x="7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3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10" y="1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7" y="10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4" y="7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</a:cxnLst>
              <a:rect l="0" t="0" r="r" b="b"/>
              <a:pathLst>
                <a:path w="11" h="12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1"/>
                    <a:pt x="6" y="11"/>
                  </a:cubicBezTo>
                  <a:cubicBezTo>
                    <a:pt x="5" y="11"/>
                    <a:pt x="5" y="12"/>
                    <a:pt x="4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1"/>
                    <a:pt x="11" y="2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0"/>
                  </a:lnTo>
                  <a:close/>
                  <a:moveTo>
                    <a:pt x="7" y="8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137"/>
            <p:cNvSpPr>
              <a:spLocks noEditPoints="1"/>
            </p:cNvSpPr>
            <p:nvPr/>
          </p:nvSpPr>
          <p:spPr bwMode="auto">
            <a:xfrm>
              <a:off x="4991" y="4134"/>
              <a:ext cx="25" cy="39"/>
            </a:xfrm>
            <a:custGeom>
              <a:avLst/>
              <a:gdLst/>
              <a:ahLst/>
              <a:cxnLst>
                <a:cxn ang="0">
                  <a:pos x="7" y="7"/>
                </a:cxn>
                <a:cxn ang="0">
                  <a:pos x="7" y="0"/>
                </a:cxn>
                <a:cxn ang="0">
                  <a:pos x="11" y="0"/>
                </a:cxn>
                <a:cxn ang="0">
                  <a:pos x="11" y="16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7" y="14"/>
                </a:cxn>
                <a:cxn ang="0">
                  <a:pos x="6" y="16"/>
                </a:cxn>
                <a:cxn ang="0">
                  <a:pos x="4" y="17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6"/>
                </a:cxn>
                <a:cxn ang="0">
                  <a:pos x="4" y="5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7" y="11"/>
                </a:cxn>
                <a:cxn ang="0">
                  <a:pos x="7" y="8"/>
                </a:cxn>
                <a:cxn ang="0">
                  <a:pos x="5" y="8"/>
                </a:cxn>
                <a:cxn ang="0">
                  <a:pos x="4" y="8"/>
                </a:cxn>
                <a:cxn ang="0">
                  <a:pos x="4" y="11"/>
                </a:cxn>
                <a:cxn ang="0">
                  <a:pos x="4" y="13"/>
                </a:cxn>
                <a:cxn ang="0">
                  <a:pos x="5" y="14"/>
                </a:cxn>
                <a:cxn ang="0">
                  <a:pos x="7" y="13"/>
                </a:cxn>
                <a:cxn ang="0">
                  <a:pos x="7" y="11"/>
                </a:cxn>
              </a:cxnLst>
              <a:rect l="0" t="0" r="r" b="b"/>
              <a:pathLst>
                <a:path w="11" h="17">
                  <a:moveTo>
                    <a:pt x="7" y="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6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ubicBezTo>
                    <a:pt x="3" y="17"/>
                    <a:pt x="2" y="16"/>
                    <a:pt x="1" y="16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6"/>
                    <a:pt x="7" y="7"/>
                  </a:cubicBezTo>
                  <a:close/>
                  <a:moveTo>
                    <a:pt x="7" y="11"/>
                  </a:moveTo>
                  <a:cubicBezTo>
                    <a:pt x="7" y="10"/>
                    <a:pt x="7" y="9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7" y="13"/>
                    <a:pt x="7" y="12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5019" y="4146"/>
              <a:ext cx="27" cy="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25"/>
                </a:cxn>
                <a:cxn ang="0">
                  <a:pos x="7" y="25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3" y="20"/>
                </a:cxn>
                <a:cxn ang="0">
                  <a:pos x="13" y="20"/>
                </a:cxn>
                <a:cxn ang="0">
                  <a:pos x="18" y="0"/>
                </a:cxn>
                <a:cxn ang="0">
                  <a:pos x="27" y="0"/>
                </a:cxn>
              </a:cxnLst>
              <a:rect l="0" t="0" r="r" b="b"/>
              <a:pathLst>
                <a:path w="27" h="25">
                  <a:moveTo>
                    <a:pt x="27" y="0"/>
                  </a:moveTo>
                  <a:lnTo>
                    <a:pt x="20" y="25"/>
                  </a:lnTo>
                  <a:lnTo>
                    <a:pt x="7" y="25"/>
                  </a:lnTo>
                  <a:lnTo>
                    <a:pt x="0" y="0"/>
                  </a:lnTo>
                  <a:lnTo>
                    <a:pt x="9" y="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8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139"/>
            <p:cNvSpPr>
              <a:spLocks noEditPoints="1"/>
            </p:cNvSpPr>
            <p:nvPr/>
          </p:nvSpPr>
          <p:spPr bwMode="auto">
            <a:xfrm>
              <a:off x="5049" y="4134"/>
              <a:ext cx="9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7"/>
                </a:cxn>
                <a:cxn ang="0">
                  <a:pos x="0" y="7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2"/>
                </a:cxn>
                <a:cxn ang="0">
                  <a:pos x="9" y="37"/>
                </a:cxn>
                <a:cxn ang="0">
                  <a:pos x="0" y="37"/>
                </a:cxn>
                <a:cxn ang="0">
                  <a:pos x="0" y="12"/>
                </a:cxn>
                <a:cxn ang="0">
                  <a:pos x="9" y="12"/>
                </a:cxn>
              </a:cxnLst>
              <a:rect l="0" t="0" r="r" b="b"/>
              <a:pathLst>
                <a:path w="9" h="3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9" y="12"/>
                  </a:moveTo>
                  <a:lnTo>
                    <a:pt x="9" y="37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9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5063" y="4146"/>
              <a:ext cx="25" cy="27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7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3" y="3"/>
                </a:cxn>
                <a:cxn ang="0">
                  <a:pos x="4" y="4"/>
                </a:cxn>
                <a:cxn ang="0">
                  <a:pos x="5" y="4"/>
                </a:cxn>
                <a:cxn ang="0">
                  <a:pos x="10" y="5"/>
                </a:cxn>
                <a:cxn ang="0">
                  <a:pos x="11" y="8"/>
                </a:cxn>
                <a:cxn ang="0">
                  <a:pos x="10" y="11"/>
                </a:cxn>
                <a:cxn ang="0">
                  <a:pos x="5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9"/>
                </a:cxn>
                <a:cxn ang="0">
                  <a:pos x="5" y="9"/>
                </a:cxn>
                <a:cxn ang="0">
                  <a:pos x="7" y="9"/>
                </a:cxn>
                <a:cxn ang="0">
                  <a:pos x="7" y="8"/>
                </a:cxn>
                <a:cxn ang="0">
                  <a:pos x="7" y="7"/>
                </a:cxn>
                <a:cxn ang="0">
                  <a:pos x="5" y="7"/>
                </a:cxn>
                <a:cxn ang="0">
                  <a:pos x="1" y="6"/>
                </a:cxn>
                <a:cxn ang="0">
                  <a:pos x="0" y="4"/>
                </a:cxn>
                <a:cxn ang="0">
                  <a:pos x="1" y="0"/>
                </a:cxn>
                <a:cxn ang="0">
                  <a:pos x="5" y="0"/>
                </a:cxn>
                <a:cxn ang="0">
                  <a:pos x="9" y="1"/>
                </a:cxn>
                <a:cxn ang="0">
                  <a:pos x="10" y="3"/>
                </a:cxn>
              </a:cxnLst>
              <a:rect l="0" t="0" r="r" b="b"/>
              <a:pathLst>
                <a:path w="11" h="12">
                  <a:moveTo>
                    <a:pt x="10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7" y="4"/>
                    <a:pt x="9" y="4"/>
                    <a:pt x="10" y="5"/>
                  </a:cubicBezTo>
                  <a:cubicBezTo>
                    <a:pt x="11" y="5"/>
                    <a:pt x="11" y="6"/>
                    <a:pt x="11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1"/>
                    <a:pt x="8" y="12"/>
                    <a:pt x="5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Rectangle 141"/>
            <p:cNvSpPr>
              <a:spLocks noChangeArrowheads="1"/>
            </p:cNvSpPr>
            <p:nvPr/>
          </p:nvSpPr>
          <p:spPr bwMode="auto">
            <a:xfrm>
              <a:off x="5093" y="4164"/>
              <a:ext cx="9" cy="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5109" y="4146"/>
              <a:ext cx="23" cy="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2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9" y="1"/>
                </a:cxn>
                <a:cxn ang="0">
                  <a:pos x="10" y="4"/>
                </a:cxn>
                <a:cxn ang="0">
                  <a:pos x="10" y="5"/>
                </a:cxn>
                <a:cxn ang="0">
                  <a:pos x="7" y="5"/>
                </a:cxn>
                <a:cxn ang="0">
                  <a:pos x="7" y="4"/>
                </a:cxn>
                <a:cxn ang="0">
                  <a:pos x="6" y="3"/>
                </a:cxn>
                <a:cxn ang="0">
                  <a:pos x="5" y="3"/>
                </a:cxn>
                <a:cxn ang="0">
                  <a:pos x="4" y="3"/>
                </a:cxn>
                <a:cxn ang="0">
                  <a:pos x="4" y="5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" y="0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134" y="4146"/>
              <a:ext cx="26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7"/>
                </a:cxn>
                <a:cxn ang="0">
                  <a:pos x="4" y="8"/>
                </a:cxn>
                <a:cxn ang="0">
                  <a:pos x="6" y="9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1" y="11"/>
                </a:cxn>
                <a:cxn ang="0">
                  <a:pos x="8" y="11"/>
                </a:cxn>
                <a:cxn ang="0">
                  <a:pos x="8" y="9"/>
                </a:cxn>
                <a:cxn ang="0">
                  <a:pos x="8" y="9"/>
                </a:cxn>
                <a:cxn ang="0">
                  <a:pos x="6" y="11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11" h="12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39" name="Рисунок 162" descr="abstract-waves-on-a-blue-background.jpg"/>
          <p:cNvPicPr>
            <a:picLocks noChangeAspect="1"/>
          </p:cNvPicPr>
          <p:nvPr userDrawn="1"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blipFill dpi="0" rotWithShape="1">
            <a:blip r:embed="rId2" cstate="print">
              <a:lum bright="-20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140" name="Группа 163"/>
          <p:cNvGrpSpPr/>
          <p:nvPr userDrawn="1"/>
        </p:nvGrpSpPr>
        <p:grpSpPr>
          <a:xfrm>
            <a:off x="428596" y="228600"/>
            <a:ext cx="2246313" cy="555625"/>
            <a:chOff x="288925" y="230188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41" name="Freeform 18"/>
            <p:cNvSpPr>
              <a:spLocks noEditPoints="1"/>
            </p:cNvSpPr>
            <p:nvPr/>
          </p:nvSpPr>
          <p:spPr bwMode="auto">
            <a:xfrm>
              <a:off x="1835150" y="549275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2" name="Rectangle 20"/>
            <p:cNvSpPr>
              <a:spLocks noChangeArrowheads="1"/>
            </p:cNvSpPr>
            <p:nvPr/>
          </p:nvSpPr>
          <p:spPr bwMode="auto">
            <a:xfrm>
              <a:off x="288925" y="406400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" name="Freeform 13"/>
            <p:cNvSpPr>
              <a:spLocks/>
            </p:cNvSpPr>
            <p:nvPr/>
          </p:nvSpPr>
          <p:spPr bwMode="auto">
            <a:xfrm>
              <a:off x="495300" y="241300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4" name="Freeform 14"/>
            <p:cNvSpPr>
              <a:spLocks/>
            </p:cNvSpPr>
            <p:nvPr/>
          </p:nvSpPr>
          <p:spPr bwMode="auto">
            <a:xfrm>
              <a:off x="896938" y="241300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5" name="Freeform 15"/>
            <p:cNvSpPr>
              <a:spLocks noEditPoints="1"/>
            </p:cNvSpPr>
            <p:nvPr/>
          </p:nvSpPr>
          <p:spPr bwMode="auto">
            <a:xfrm>
              <a:off x="1208088" y="230188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6" name="Rectangle 19"/>
            <p:cNvSpPr>
              <a:spLocks noChangeArrowheads="1"/>
            </p:cNvSpPr>
            <p:nvPr/>
          </p:nvSpPr>
          <p:spPr bwMode="auto">
            <a:xfrm>
              <a:off x="288925" y="241300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7" name="Freeform 22"/>
            <p:cNvSpPr>
              <a:spLocks/>
            </p:cNvSpPr>
            <p:nvPr/>
          </p:nvSpPr>
          <p:spPr bwMode="auto">
            <a:xfrm>
              <a:off x="1957388" y="444500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48" name="Freeform 16"/>
            <p:cNvSpPr>
              <a:spLocks/>
            </p:cNvSpPr>
            <p:nvPr/>
          </p:nvSpPr>
          <p:spPr bwMode="auto">
            <a:xfrm>
              <a:off x="1335088" y="334963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50" name="Заголовок 1"/>
          <p:cNvSpPr txBox="1">
            <a:spLocks/>
          </p:cNvSpPr>
          <p:nvPr userDrawn="1"/>
        </p:nvSpPr>
        <p:spPr>
          <a:xfrm>
            <a:off x="2555776" y="137839"/>
            <a:ext cx="6416948" cy="9361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50EF8-1322-48D5-98A7-525B8E7CEE5B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6FA37-A971-4B30-BED7-CCBEF35AE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wheel spokes="2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image" Target="../media/image41.jpeg"/><Relationship Id="rId18" Type="http://schemas.openxmlformats.org/officeDocument/2006/relationships/image" Target="../media/image44.gif"/><Relationship Id="rId26" Type="http://schemas.openxmlformats.org/officeDocument/2006/relationships/image" Target="../media/image48.png"/><Relationship Id="rId3" Type="http://schemas.openxmlformats.org/officeDocument/2006/relationships/image" Target="../media/image27.png"/><Relationship Id="rId21" Type="http://schemas.openxmlformats.org/officeDocument/2006/relationships/image" Target="http://www.os-design.ru/files/centrgas_logo.jpg" TargetMode="External"/><Relationship Id="rId7" Type="http://schemas.openxmlformats.org/officeDocument/2006/relationships/diagramQuickStyle" Target="../diagrams/quickStyle2.xml"/><Relationship Id="rId12" Type="http://schemas.openxmlformats.org/officeDocument/2006/relationships/image" Target="http://www.yacht-club-spb.ru/sites/default/files/logo_polnoe2.jpg" TargetMode="External"/><Relationship Id="rId17" Type="http://schemas.openxmlformats.org/officeDocument/2006/relationships/image" Target="../media/image43.png"/><Relationship Id="rId25" Type="http://schemas.openxmlformats.org/officeDocument/2006/relationships/image" Target="http://www.stg.ru/images/logo.gif" TargetMode="External"/><Relationship Id="rId2" Type="http://schemas.openxmlformats.org/officeDocument/2006/relationships/notesSlide" Target="../notesSlides/notesSlide11.xml"/><Relationship Id="rId16" Type="http://schemas.openxmlformats.org/officeDocument/2006/relationships/image" Target="http://www.vcp.su/upload/iblock/d5b/d5b8c26a5b8e3a9f9582b27022641793.png" TargetMode="External"/><Relationship Id="rId20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40.jpeg"/><Relationship Id="rId24" Type="http://schemas.openxmlformats.org/officeDocument/2006/relationships/image" Target="../media/image47.gif"/><Relationship Id="rId5" Type="http://schemas.openxmlformats.org/officeDocument/2006/relationships/diagramData" Target="../diagrams/data2.xml"/><Relationship Id="rId15" Type="http://schemas.openxmlformats.org/officeDocument/2006/relationships/image" Target="../media/image42.png"/><Relationship Id="rId23" Type="http://schemas.microsoft.com/office/2007/relationships/hdphoto" Target="../media/hdphoto1.wdp"/><Relationship Id="rId10" Type="http://schemas.openxmlformats.org/officeDocument/2006/relationships/image" Target="../media/image39.png"/><Relationship Id="rId19" Type="http://schemas.openxmlformats.org/officeDocument/2006/relationships/image" Target="http://gsi-pngs.ru/img/logo.gif" TargetMode="External"/><Relationship Id="rId4" Type="http://schemas.openxmlformats.org/officeDocument/2006/relationships/image" Target="../media/image28.png"/><Relationship Id="rId9" Type="http://schemas.microsoft.com/office/2007/relationships/diagramDrawing" Target="../diagrams/drawing2.xml"/><Relationship Id="rId14" Type="http://schemas.openxmlformats.org/officeDocument/2006/relationships/image" Target="http://job-interview.ru/vacancy/company/logo/12004" TargetMode="External"/><Relationship Id="rId22" Type="http://schemas.openxmlformats.org/officeDocument/2006/relationships/image" Target="../media/image46.png"/><Relationship Id="rId27" Type="http://schemas.openxmlformats.org/officeDocument/2006/relationships/image" Target="http://www.pfvis.ru/upload/medialibrary/81b/81bf5cbb95640bcd552c1ae922ddda3b.gif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http://www.stg.ru/images/logo.gif" TargetMode="External"/><Relationship Id="rId13" Type="http://schemas.microsoft.com/office/2007/relationships/hdphoto" Target="../media/hdphoto2.wdp"/><Relationship Id="rId18" Type="http://schemas.openxmlformats.org/officeDocument/2006/relationships/image" Target="../media/image54.png"/><Relationship Id="rId3" Type="http://schemas.openxmlformats.org/officeDocument/2006/relationships/image" Target="../media/image49.png"/><Relationship Id="rId21" Type="http://schemas.openxmlformats.org/officeDocument/2006/relationships/image" Target="http://gsi-pngs.ru/img/logo.gif" TargetMode="External"/><Relationship Id="rId7" Type="http://schemas.openxmlformats.org/officeDocument/2006/relationships/image" Target="../media/image47.gif"/><Relationship Id="rId12" Type="http://schemas.openxmlformats.org/officeDocument/2006/relationships/image" Target="../media/image52.png"/><Relationship Id="rId17" Type="http://schemas.openxmlformats.org/officeDocument/2006/relationships/image" Target="http://www.vcp.su/upload/iblock/d5b/d5b8c26a5b8e3a9f9582b27022641793.png" TargetMode="External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42.png"/><Relationship Id="rId20" Type="http://schemas.openxmlformats.org/officeDocument/2006/relationships/image" Target="../media/image44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11" Type="http://schemas.openxmlformats.org/officeDocument/2006/relationships/image" Target="http://www.os-design.ru/files/centrgas_logo.jpg" TargetMode="External"/><Relationship Id="rId5" Type="http://schemas.openxmlformats.org/officeDocument/2006/relationships/image" Target="http://www.yacht-club-spb.ru/sites/default/files/logo_polnoe2.jpg" TargetMode="External"/><Relationship Id="rId15" Type="http://schemas.openxmlformats.org/officeDocument/2006/relationships/image" Target="http://job-interview.ru/vacancy/company/logo/12004" TargetMode="External"/><Relationship Id="rId23" Type="http://schemas.openxmlformats.org/officeDocument/2006/relationships/image" Target="http://www.pfvis.ru/upload/medialibrary/81b/81bf5cbb95640bcd552c1ae922ddda3b.gif" TargetMode="External"/><Relationship Id="rId10" Type="http://schemas.openxmlformats.org/officeDocument/2006/relationships/image" Target="../media/image51.jpeg"/><Relationship Id="rId19" Type="http://schemas.openxmlformats.org/officeDocument/2006/relationships/image" Target="http://www.transneftstroy.ru/transneftstroy.ru/img/107.png" TargetMode="External"/><Relationship Id="rId4" Type="http://schemas.openxmlformats.org/officeDocument/2006/relationships/image" Target="../media/image50.jpeg"/><Relationship Id="rId9" Type="http://schemas.openxmlformats.org/officeDocument/2006/relationships/image" Target="../media/image43.png"/><Relationship Id="rId14" Type="http://schemas.openxmlformats.org/officeDocument/2006/relationships/image" Target="../media/image53.jpeg"/><Relationship Id="rId22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tek@infoline.spb.ru" TargetMode="External"/><Relationship Id="rId5" Type="http://schemas.openxmlformats.org/officeDocument/2006/relationships/hyperlink" Target="http://www.infoline.spb.ru/" TargetMode="Externa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64" descr="abstract-waves-on-a-blue-background.jpg"/>
          <p:cNvPicPr>
            <a:picLocks noChangeAspect="1"/>
          </p:cNvPicPr>
          <p:nvPr/>
        </p:nvPicPr>
        <p:blipFill>
          <a:blip r:embed="rId3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163" descr="abstract-waves-on-a-blue-background.jpg"/>
          <p:cNvPicPr>
            <a:picLocks noChangeAspect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0" y="1911350"/>
            <a:ext cx="9144000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62"/>
          <p:cNvGrpSpPr/>
          <p:nvPr/>
        </p:nvGrpSpPr>
        <p:grpSpPr>
          <a:xfrm>
            <a:off x="238097" y="2629088"/>
            <a:ext cx="3902104" cy="1036448"/>
            <a:chOff x="739755" y="3109911"/>
            <a:chExt cx="2246313" cy="5556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129" name="Freeform 18"/>
            <p:cNvSpPr>
              <a:spLocks noEditPoints="1"/>
            </p:cNvSpPr>
            <p:nvPr/>
          </p:nvSpPr>
          <p:spPr bwMode="auto">
            <a:xfrm>
              <a:off x="2285980" y="3428998"/>
              <a:ext cx="700088" cy="236538"/>
            </a:xfrm>
            <a:custGeom>
              <a:avLst/>
              <a:gdLst>
                <a:gd name="T0" fmla="*/ 2147483647 w 187"/>
                <a:gd name="T1" fmla="*/ 2147483647 h 63"/>
                <a:gd name="T2" fmla="*/ 2147483647 w 187"/>
                <a:gd name="T3" fmla="*/ 2147483647 h 63"/>
                <a:gd name="T4" fmla="*/ 2147483647 w 187"/>
                <a:gd name="T5" fmla="*/ 2147483647 h 63"/>
                <a:gd name="T6" fmla="*/ 2147483647 w 187"/>
                <a:gd name="T7" fmla="*/ 2147483647 h 63"/>
                <a:gd name="T8" fmla="*/ 2147483647 w 187"/>
                <a:gd name="T9" fmla="*/ 2147483647 h 63"/>
                <a:gd name="T10" fmla="*/ 2147483647 w 187"/>
                <a:gd name="T11" fmla="*/ 2147483647 h 63"/>
                <a:gd name="T12" fmla="*/ 2147483647 w 187"/>
                <a:gd name="T13" fmla="*/ 2147483647 h 63"/>
                <a:gd name="T14" fmla="*/ 2147483647 w 187"/>
                <a:gd name="T15" fmla="*/ 2147483647 h 63"/>
                <a:gd name="T16" fmla="*/ 2147483647 w 187"/>
                <a:gd name="T17" fmla="*/ 2147483647 h 63"/>
                <a:gd name="T18" fmla="*/ 2147483647 w 187"/>
                <a:gd name="T19" fmla="*/ 2147483647 h 63"/>
                <a:gd name="T20" fmla="*/ 2147483647 w 187"/>
                <a:gd name="T21" fmla="*/ 2147483647 h 63"/>
                <a:gd name="T22" fmla="*/ 2147483647 w 187"/>
                <a:gd name="T23" fmla="*/ 2147483647 h 63"/>
                <a:gd name="T24" fmla="*/ 2147483647 w 187"/>
                <a:gd name="T25" fmla="*/ 2147483647 h 63"/>
                <a:gd name="T26" fmla="*/ 2147483647 w 187"/>
                <a:gd name="T27" fmla="*/ 2147483647 h 63"/>
                <a:gd name="T28" fmla="*/ 2147483647 w 187"/>
                <a:gd name="T29" fmla="*/ 2147483647 h 63"/>
                <a:gd name="T30" fmla="*/ 2147483647 w 187"/>
                <a:gd name="T31" fmla="*/ 2147483647 h 63"/>
                <a:gd name="T32" fmla="*/ 2147483647 w 187"/>
                <a:gd name="T33" fmla="*/ 2147483647 h 63"/>
                <a:gd name="T34" fmla="*/ 2147483647 w 187"/>
                <a:gd name="T35" fmla="*/ 2147483647 h 63"/>
                <a:gd name="T36" fmla="*/ 2147483647 w 187"/>
                <a:gd name="T37" fmla="*/ 2147483647 h 63"/>
                <a:gd name="T38" fmla="*/ 2147483647 w 187"/>
                <a:gd name="T39" fmla="*/ 2147483647 h 63"/>
                <a:gd name="T40" fmla="*/ 2147483647 w 187"/>
                <a:gd name="T41" fmla="*/ 2147483647 h 63"/>
                <a:gd name="T42" fmla="*/ 2147483647 w 187"/>
                <a:gd name="T43" fmla="*/ 2147483647 h 63"/>
                <a:gd name="T44" fmla="*/ 2147483647 w 187"/>
                <a:gd name="T45" fmla="*/ 2147483647 h 63"/>
                <a:gd name="T46" fmla="*/ 2147483647 w 187"/>
                <a:gd name="T47" fmla="*/ 2147483647 h 63"/>
                <a:gd name="T48" fmla="*/ 2147483647 w 187"/>
                <a:gd name="T49" fmla="*/ 2147483647 h 63"/>
                <a:gd name="T50" fmla="*/ 2147483647 w 187"/>
                <a:gd name="T51" fmla="*/ 2147483647 h 63"/>
                <a:gd name="T52" fmla="*/ 2147483647 w 187"/>
                <a:gd name="T53" fmla="*/ 2147483647 h 63"/>
                <a:gd name="T54" fmla="*/ 2147483647 w 187"/>
                <a:gd name="T55" fmla="*/ 2147483647 h 63"/>
                <a:gd name="T56" fmla="*/ 2147483647 w 187"/>
                <a:gd name="T57" fmla="*/ 2147483647 h 63"/>
                <a:gd name="T58" fmla="*/ 2147483647 w 187"/>
                <a:gd name="T59" fmla="*/ 2147483647 h 63"/>
                <a:gd name="T60" fmla="*/ 2147483647 w 187"/>
                <a:gd name="T61" fmla="*/ 2147483647 h 63"/>
                <a:gd name="T62" fmla="*/ 2147483647 w 187"/>
                <a:gd name="T63" fmla="*/ 2147483647 h 63"/>
                <a:gd name="T64" fmla="*/ 2147483647 w 187"/>
                <a:gd name="T65" fmla="*/ 2147483647 h 63"/>
                <a:gd name="T66" fmla="*/ 2147483647 w 187"/>
                <a:gd name="T67" fmla="*/ 2147483647 h 63"/>
                <a:gd name="T68" fmla="*/ 2147483647 w 187"/>
                <a:gd name="T69" fmla="*/ 2147483647 h 63"/>
                <a:gd name="T70" fmla="*/ 2147483647 w 187"/>
                <a:gd name="T71" fmla="*/ 2147483647 h 63"/>
                <a:gd name="T72" fmla="*/ 2147483647 w 187"/>
                <a:gd name="T73" fmla="*/ 2147483647 h 63"/>
                <a:gd name="T74" fmla="*/ 2147483647 w 187"/>
                <a:gd name="T75" fmla="*/ 2147483647 h 63"/>
                <a:gd name="T76" fmla="*/ 2147483647 w 187"/>
                <a:gd name="T77" fmla="*/ 2147483647 h 63"/>
                <a:gd name="T78" fmla="*/ 2147483647 w 187"/>
                <a:gd name="T79" fmla="*/ 2147483647 h 63"/>
                <a:gd name="T80" fmla="*/ 2147483647 w 187"/>
                <a:gd name="T81" fmla="*/ 2147483647 h 63"/>
                <a:gd name="T82" fmla="*/ 2147483647 w 187"/>
                <a:gd name="T83" fmla="*/ 2147483647 h 63"/>
                <a:gd name="T84" fmla="*/ 2147483647 w 187"/>
                <a:gd name="T85" fmla="*/ 2147483647 h 63"/>
                <a:gd name="T86" fmla="*/ 2147483647 w 187"/>
                <a:gd name="T87" fmla="*/ 2147483647 h 63"/>
                <a:gd name="T88" fmla="*/ 2147483647 w 187"/>
                <a:gd name="T89" fmla="*/ 2147483647 h 63"/>
                <a:gd name="T90" fmla="*/ 2147483647 w 187"/>
                <a:gd name="T91" fmla="*/ 2147483647 h 63"/>
                <a:gd name="T92" fmla="*/ 2147483647 w 187"/>
                <a:gd name="T93" fmla="*/ 2147483647 h 63"/>
                <a:gd name="T94" fmla="*/ 2147483647 w 187"/>
                <a:gd name="T95" fmla="*/ 2147483647 h 63"/>
                <a:gd name="T96" fmla="*/ 2147483647 w 187"/>
                <a:gd name="T97" fmla="*/ 2147483647 h 63"/>
                <a:gd name="T98" fmla="*/ 2147483647 w 187"/>
                <a:gd name="T99" fmla="*/ 2147483647 h 6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7"/>
                <a:gd name="T151" fmla="*/ 0 h 63"/>
                <a:gd name="T152" fmla="*/ 187 w 187"/>
                <a:gd name="T153" fmla="*/ 63 h 6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7" h="63">
                  <a:moveTo>
                    <a:pt x="174" y="43"/>
                  </a:moveTo>
                  <a:cubicBezTo>
                    <a:pt x="170" y="45"/>
                    <a:pt x="167" y="47"/>
                    <a:pt x="163" y="48"/>
                  </a:cubicBezTo>
                  <a:cubicBezTo>
                    <a:pt x="161" y="49"/>
                    <a:pt x="159" y="49"/>
                    <a:pt x="157" y="49"/>
                  </a:cubicBezTo>
                  <a:cubicBezTo>
                    <a:pt x="156" y="50"/>
                    <a:pt x="154" y="50"/>
                    <a:pt x="153" y="50"/>
                  </a:cubicBezTo>
                  <a:cubicBezTo>
                    <a:pt x="150" y="50"/>
                    <a:pt x="147" y="49"/>
                    <a:pt x="145" y="47"/>
                  </a:cubicBezTo>
                  <a:cubicBezTo>
                    <a:pt x="143" y="45"/>
                    <a:pt x="142" y="43"/>
                    <a:pt x="142" y="40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8" y="36"/>
                    <a:pt x="153" y="34"/>
                    <a:pt x="157" y="32"/>
                  </a:cubicBezTo>
                  <a:cubicBezTo>
                    <a:pt x="161" y="30"/>
                    <a:pt x="164" y="29"/>
                    <a:pt x="166" y="28"/>
                  </a:cubicBezTo>
                  <a:cubicBezTo>
                    <a:pt x="173" y="24"/>
                    <a:pt x="178" y="21"/>
                    <a:pt x="181" y="18"/>
                  </a:cubicBezTo>
                  <a:cubicBezTo>
                    <a:pt x="184" y="14"/>
                    <a:pt x="186" y="11"/>
                    <a:pt x="186" y="7"/>
                  </a:cubicBezTo>
                  <a:cubicBezTo>
                    <a:pt x="186" y="5"/>
                    <a:pt x="185" y="3"/>
                    <a:pt x="183" y="2"/>
                  </a:cubicBezTo>
                  <a:cubicBezTo>
                    <a:pt x="181" y="1"/>
                    <a:pt x="179" y="0"/>
                    <a:pt x="175" y="0"/>
                  </a:cubicBezTo>
                  <a:cubicBezTo>
                    <a:pt x="172" y="0"/>
                    <a:pt x="167" y="1"/>
                    <a:pt x="162" y="3"/>
                  </a:cubicBezTo>
                  <a:cubicBezTo>
                    <a:pt x="160" y="3"/>
                    <a:pt x="159" y="4"/>
                    <a:pt x="157" y="4"/>
                  </a:cubicBezTo>
                  <a:cubicBezTo>
                    <a:pt x="154" y="6"/>
                    <a:pt x="150" y="8"/>
                    <a:pt x="146" y="11"/>
                  </a:cubicBezTo>
                  <a:cubicBezTo>
                    <a:pt x="139" y="16"/>
                    <a:pt x="133" y="21"/>
                    <a:pt x="130" y="26"/>
                  </a:cubicBezTo>
                  <a:cubicBezTo>
                    <a:pt x="128" y="28"/>
                    <a:pt x="127" y="31"/>
                    <a:pt x="126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9" y="39"/>
                    <a:pt x="114" y="42"/>
                    <a:pt x="111" y="43"/>
                  </a:cubicBezTo>
                  <a:cubicBezTo>
                    <a:pt x="108" y="45"/>
                    <a:pt x="106" y="46"/>
                    <a:pt x="104" y="46"/>
                  </a:cubicBezTo>
                  <a:cubicBezTo>
                    <a:pt x="101" y="46"/>
                    <a:pt x="100" y="44"/>
                    <a:pt x="100" y="42"/>
                  </a:cubicBezTo>
                  <a:cubicBezTo>
                    <a:pt x="100" y="38"/>
                    <a:pt x="106" y="30"/>
                    <a:pt x="118" y="20"/>
                  </a:cubicBezTo>
                  <a:cubicBezTo>
                    <a:pt x="121" y="17"/>
                    <a:pt x="122" y="15"/>
                    <a:pt x="122" y="14"/>
                  </a:cubicBezTo>
                  <a:cubicBezTo>
                    <a:pt x="122" y="12"/>
                    <a:pt x="122" y="9"/>
                    <a:pt x="121" y="7"/>
                  </a:cubicBezTo>
                  <a:cubicBezTo>
                    <a:pt x="120" y="4"/>
                    <a:pt x="119" y="3"/>
                    <a:pt x="118" y="3"/>
                  </a:cubicBezTo>
                  <a:cubicBezTo>
                    <a:pt x="115" y="3"/>
                    <a:pt x="112" y="4"/>
                    <a:pt x="109" y="6"/>
                  </a:cubicBezTo>
                  <a:cubicBezTo>
                    <a:pt x="102" y="10"/>
                    <a:pt x="96" y="13"/>
                    <a:pt x="91" y="17"/>
                  </a:cubicBezTo>
                  <a:cubicBezTo>
                    <a:pt x="86" y="21"/>
                    <a:pt x="82" y="24"/>
                    <a:pt x="78" y="28"/>
                  </a:cubicBezTo>
                  <a:cubicBezTo>
                    <a:pt x="74" y="31"/>
                    <a:pt x="71" y="34"/>
                    <a:pt x="69" y="36"/>
                  </a:cubicBezTo>
                  <a:cubicBezTo>
                    <a:pt x="67" y="38"/>
                    <a:pt x="65" y="39"/>
                    <a:pt x="65" y="39"/>
                  </a:cubicBezTo>
                  <a:cubicBezTo>
                    <a:pt x="63" y="39"/>
                    <a:pt x="63" y="38"/>
                    <a:pt x="63" y="37"/>
                  </a:cubicBezTo>
                  <a:cubicBezTo>
                    <a:pt x="63" y="34"/>
                    <a:pt x="68" y="28"/>
                    <a:pt x="79" y="18"/>
                  </a:cubicBezTo>
                  <a:cubicBezTo>
                    <a:pt x="80" y="16"/>
                    <a:pt x="81" y="16"/>
                    <a:pt x="82" y="15"/>
                  </a:cubicBezTo>
                  <a:cubicBezTo>
                    <a:pt x="82" y="15"/>
                    <a:pt x="83" y="14"/>
                    <a:pt x="83" y="13"/>
                  </a:cubicBezTo>
                  <a:cubicBezTo>
                    <a:pt x="83" y="13"/>
                    <a:pt x="84" y="12"/>
                    <a:pt x="84" y="12"/>
                  </a:cubicBezTo>
                  <a:cubicBezTo>
                    <a:pt x="84" y="10"/>
                    <a:pt x="83" y="10"/>
                    <a:pt x="82" y="9"/>
                  </a:cubicBezTo>
                  <a:cubicBezTo>
                    <a:pt x="80" y="8"/>
                    <a:pt x="79" y="8"/>
                    <a:pt x="76" y="8"/>
                  </a:cubicBezTo>
                  <a:cubicBezTo>
                    <a:pt x="73" y="8"/>
                    <a:pt x="70" y="9"/>
                    <a:pt x="67" y="12"/>
                  </a:cubicBezTo>
                  <a:cubicBezTo>
                    <a:pt x="63" y="15"/>
                    <a:pt x="59" y="19"/>
                    <a:pt x="55" y="25"/>
                  </a:cubicBezTo>
                  <a:cubicBezTo>
                    <a:pt x="52" y="28"/>
                    <a:pt x="51" y="30"/>
                    <a:pt x="49" y="32"/>
                  </a:cubicBezTo>
                  <a:cubicBezTo>
                    <a:pt x="49" y="32"/>
                    <a:pt x="49" y="33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3" y="39"/>
                    <a:pt x="38" y="42"/>
                    <a:pt x="35" y="43"/>
                  </a:cubicBezTo>
                  <a:cubicBezTo>
                    <a:pt x="31" y="45"/>
                    <a:pt x="28" y="46"/>
                    <a:pt x="25" y="46"/>
                  </a:cubicBezTo>
                  <a:cubicBezTo>
                    <a:pt x="21" y="46"/>
                    <a:pt x="19" y="46"/>
                    <a:pt x="17" y="44"/>
                  </a:cubicBezTo>
                  <a:cubicBezTo>
                    <a:pt x="15" y="43"/>
                    <a:pt x="15" y="41"/>
                    <a:pt x="15" y="39"/>
                  </a:cubicBezTo>
                  <a:cubicBezTo>
                    <a:pt x="15" y="37"/>
                    <a:pt x="15" y="35"/>
                    <a:pt x="17" y="33"/>
                  </a:cubicBezTo>
                  <a:cubicBezTo>
                    <a:pt x="19" y="31"/>
                    <a:pt x="23" y="28"/>
                    <a:pt x="29" y="24"/>
                  </a:cubicBezTo>
                  <a:cubicBezTo>
                    <a:pt x="31" y="22"/>
                    <a:pt x="34" y="20"/>
                    <a:pt x="36" y="16"/>
                  </a:cubicBezTo>
                  <a:cubicBezTo>
                    <a:pt x="39" y="12"/>
                    <a:pt x="40" y="9"/>
                    <a:pt x="40" y="7"/>
                  </a:cubicBezTo>
                  <a:cubicBezTo>
                    <a:pt x="40" y="5"/>
                    <a:pt x="38" y="4"/>
                    <a:pt x="34" y="4"/>
                  </a:cubicBezTo>
                  <a:cubicBezTo>
                    <a:pt x="26" y="4"/>
                    <a:pt x="17" y="10"/>
                    <a:pt x="7" y="22"/>
                  </a:cubicBezTo>
                  <a:cubicBezTo>
                    <a:pt x="7" y="22"/>
                    <a:pt x="7" y="23"/>
                    <a:pt x="6" y="23"/>
                  </a:cubicBezTo>
                  <a:cubicBezTo>
                    <a:pt x="5" y="25"/>
                    <a:pt x="4" y="27"/>
                    <a:pt x="3" y="28"/>
                  </a:cubicBezTo>
                  <a:cubicBezTo>
                    <a:pt x="2" y="29"/>
                    <a:pt x="2" y="30"/>
                    <a:pt x="1" y="32"/>
                  </a:cubicBezTo>
                  <a:cubicBezTo>
                    <a:pt x="1" y="34"/>
                    <a:pt x="0" y="37"/>
                    <a:pt x="0" y="39"/>
                  </a:cubicBezTo>
                  <a:cubicBezTo>
                    <a:pt x="0" y="44"/>
                    <a:pt x="2" y="49"/>
                    <a:pt x="4" y="54"/>
                  </a:cubicBezTo>
                  <a:cubicBezTo>
                    <a:pt x="5" y="55"/>
                    <a:pt x="6" y="56"/>
                    <a:pt x="6" y="57"/>
                  </a:cubicBezTo>
                  <a:cubicBezTo>
                    <a:pt x="9" y="60"/>
                    <a:pt x="12" y="61"/>
                    <a:pt x="17" y="61"/>
                  </a:cubicBezTo>
                  <a:cubicBezTo>
                    <a:pt x="21" y="61"/>
                    <a:pt x="26" y="60"/>
                    <a:pt x="32" y="56"/>
                  </a:cubicBezTo>
                  <a:cubicBezTo>
                    <a:pt x="37" y="53"/>
                    <a:pt x="42" y="48"/>
                    <a:pt x="48" y="42"/>
                  </a:cubicBezTo>
                  <a:cubicBezTo>
                    <a:pt x="48" y="42"/>
                    <a:pt x="49" y="42"/>
                    <a:pt x="49" y="42"/>
                  </a:cubicBezTo>
                  <a:cubicBezTo>
                    <a:pt x="49" y="44"/>
                    <a:pt x="49" y="46"/>
                    <a:pt x="49" y="47"/>
                  </a:cubicBezTo>
                  <a:cubicBezTo>
                    <a:pt x="50" y="49"/>
                    <a:pt x="50" y="51"/>
                    <a:pt x="51" y="52"/>
                  </a:cubicBezTo>
                  <a:cubicBezTo>
                    <a:pt x="53" y="56"/>
                    <a:pt x="55" y="58"/>
                    <a:pt x="57" y="58"/>
                  </a:cubicBezTo>
                  <a:cubicBezTo>
                    <a:pt x="59" y="58"/>
                    <a:pt x="60" y="57"/>
                    <a:pt x="61" y="56"/>
                  </a:cubicBezTo>
                  <a:cubicBezTo>
                    <a:pt x="63" y="55"/>
                    <a:pt x="65" y="53"/>
                    <a:pt x="68" y="49"/>
                  </a:cubicBezTo>
                  <a:cubicBezTo>
                    <a:pt x="71" y="46"/>
                    <a:pt x="74" y="43"/>
                    <a:pt x="76" y="41"/>
                  </a:cubicBezTo>
                  <a:cubicBezTo>
                    <a:pt x="79" y="38"/>
                    <a:pt x="82" y="35"/>
                    <a:pt x="86" y="32"/>
                  </a:cubicBezTo>
                  <a:cubicBezTo>
                    <a:pt x="92" y="27"/>
                    <a:pt x="97" y="24"/>
                    <a:pt x="101" y="23"/>
                  </a:cubicBezTo>
                  <a:cubicBezTo>
                    <a:pt x="97" y="27"/>
                    <a:pt x="95" y="31"/>
                    <a:pt x="92" y="34"/>
                  </a:cubicBezTo>
                  <a:cubicBezTo>
                    <a:pt x="90" y="38"/>
                    <a:pt x="88" y="40"/>
                    <a:pt x="87" y="42"/>
                  </a:cubicBezTo>
                  <a:cubicBezTo>
                    <a:pt x="85" y="44"/>
                    <a:pt x="85" y="46"/>
                    <a:pt x="84" y="47"/>
                  </a:cubicBezTo>
                  <a:cubicBezTo>
                    <a:pt x="83" y="49"/>
                    <a:pt x="83" y="51"/>
                    <a:pt x="83" y="53"/>
                  </a:cubicBezTo>
                  <a:cubicBezTo>
                    <a:pt x="83" y="58"/>
                    <a:pt x="86" y="61"/>
                    <a:pt x="91" y="61"/>
                  </a:cubicBezTo>
                  <a:cubicBezTo>
                    <a:pt x="94" y="61"/>
                    <a:pt x="99" y="60"/>
                    <a:pt x="104" y="57"/>
                  </a:cubicBezTo>
                  <a:cubicBezTo>
                    <a:pt x="109" y="53"/>
                    <a:pt x="116" y="48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4"/>
                    <a:pt x="125" y="46"/>
                    <a:pt x="125" y="48"/>
                  </a:cubicBezTo>
                  <a:cubicBezTo>
                    <a:pt x="126" y="52"/>
                    <a:pt x="128" y="55"/>
                    <a:pt x="130" y="57"/>
                  </a:cubicBezTo>
                  <a:cubicBezTo>
                    <a:pt x="134" y="61"/>
                    <a:pt x="139" y="63"/>
                    <a:pt x="145" y="63"/>
                  </a:cubicBezTo>
                  <a:cubicBezTo>
                    <a:pt x="149" y="63"/>
                    <a:pt x="153" y="62"/>
                    <a:pt x="157" y="60"/>
                  </a:cubicBezTo>
                  <a:cubicBezTo>
                    <a:pt x="160" y="60"/>
                    <a:pt x="163" y="58"/>
                    <a:pt x="165" y="57"/>
                  </a:cubicBezTo>
                  <a:cubicBezTo>
                    <a:pt x="172" y="53"/>
                    <a:pt x="179" y="47"/>
                    <a:pt x="187" y="40"/>
                  </a:cubicBezTo>
                  <a:cubicBezTo>
                    <a:pt x="187" y="35"/>
                    <a:pt x="187" y="35"/>
                    <a:pt x="187" y="35"/>
                  </a:cubicBezTo>
                  <a:cubicBezTo>
                    <a:pt x="182" y="38"/>
                    <a:pt x="178" y="41"/>
                    <a:pt x="174" y="43"/>
                  </a:cubicBezTo>
                  <a:moveTo>
                    <a:pt x="147" y="23"/>
                  </a:moveTo>
                  <a:cubicBezTo>
                    <a:pt x="150" y="20"/>
                    <a:pt x="152" y="18"/>
                    <a:pt x="155" y="16"/>
                  </a:cubicBezTo>
                  <a:cubicBezTo>
                    <a:pt x="156" y="15"/>
                    <a:pt x="157" y="15"/>
                    <a:pt x="157" y="15"/>
                  </a:cubicBezTo>
                  <a:cubicBezTo>
                    <a:pt x="159" y="13"/>
                    <a:pt x="161" y="12"/>
                    <a:pt x="164" y="11"/>
                  </a:cubicBezTo>
                  <a:cubicBezTo>
                    <a:pt x="166" y="10"/>
                    <a:pt x="168" y="9"/>
                    <a:pt x="170" y="9"/>
                  </a:cubicBezTo>
                  <a:cubicBezTo>
                    <a:pt x="171" y="9"/>
                    <a:pt x="172" y="10"/>
                    <a:pt x="172" y="11"/>
                  </a:cubicBezTo>
                  <a:cubicBezTo>
                    <a:pt x="172" y="12"/>
                    <a:pt x="171" y="14"/>
                    <a:pt x="169" y="17"/>
                  </a:cubicBezTo>
                  <a:cubicBezTo>
                    <a:pt x="167" y="19"/>
                    <a:pt x="163" y="22"/>
                    <a:pt x="159" y="25"/>
                  </a:cubicBezTo>
                  <a:cubicBezTo>
                    <a:pt x="158" y="25"/>
                    <a:pt x="158" y="26"/>
                    <a:pt x="157" y="26"/>
                  </a:cubicBezTo>
                  <a:cubicBezTo>
                    <a:pt x="153" y="28"/>
                    <a:pt x="148" y="30"/>
                    <a:pt x="143" y="32"/>
                  </a:cubicBezTo>
                  <a:cubicBezTo>
                    <a:pt x="144" y="29"/>
                    <a:pt x="145" y="26"/>
                    <a:pt x="147" y="23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+mn-cs"/>
              </a:endParaRPr>
            </a:p>
          </p:txBody>
        </p:sp>
        <p:sp>
          <p:nvSpPr>
            <p:cNvPr id="5124" name="Freeform 13"/>
            <p:cNvSpPr>
              <a:spLocks/>
            </p:cNvSpPr>
            <p:nvPr/>
          </p:nvSpPr>
          <p:spPr bwMode="auto">
            <a:xfrm>
              <a:off x="946130" y="3121023"/>
              <a:ext cx="333375" cy="495300"/>
            </a:xfrm>
            <a:custGeom>
              <a:avLst/>
              <a:gdLst>
                <a:gd name="T0" fmla="*/ 2147483647 w 210"/>
                <a:gd name="T1" fmla="*/ 2147483647 h 312"/>
                <a:gd name="T2" fmla="*/ 2147483647 w 210"/>
                <a:gd name="T3" fmla="*/ 2147483647 h 312"/>
                <a:gd name="T4" fmla="*/ 2147483647 w 210"/>
                <a:gd name="T5" fmla="*/ 2147483647 h 312"/>
                <a:gd name="T6" fmla="*/ 0 w 210"/>
                <a:gd name="T7" fmla="*/ 2147483647 h 312"/>
                <a:gd name="T8" fmla="*/ 0 w 210"/>
                <a:gd name="T9" fmla="*/ 0 h 312"/>
                <a:gd name="T10" fmla="*/ 2147483647 w 210"/>
                <a:gd name="T11" fmla="*/ 0 h 312"/>
                <a:gd name="T12" fmla="*/ 2147483647 w 210"/>
                <a:gd name="T13" fmla="*/ 2147483647 h 312"/>
                <a:gd name="T14" fmla="*/ 2147483647 w 210"/>
                <a:gd name="T15" fmla="*/ 2147483647 h 312"/>
                <a:gd name="T16" fmla="*/ 2147483647 w 210"/>
                <a:gd name="T17" fmla="*/ 0 h 312"/>
                <a:gd name="T18" fmla="*/ 2147483647 w 210"/>
                <a:gd name="T19" fmla="*/ 0 h 312"/>
                <a:gd name="T20" fmla="*/ 2147483647 w 210"/>
                <a:gd name="T21" fmla="*/ 2147483647 h 312"/>
                <a:gd name="T22" fmla="*/ 2147483647 w 210"/>
                <a:gd name="T23" fmla="*/ 2147483647 h 312"/>
                <a:gd name="T24" fmla="*/ 2147483647 w 210"/>
                <a:gd name="T25" fmla="*/ 2147483647 h 3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0"/>
                <a:gd name="T40" fmla="*/ 0 h 312"/>
                <a:gd name="T41" fmla="*/ 210 w 210"/>
                <a:gd name="T42" fmla="*/ 312 h 3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0" h="312">
                  <a:moveTo>
                    <a:pt x="69" y="137"/>
                  </a:moveTo>
                  <a:lnTo>
                    <a:pt x="69" y="137"/>
                  </a:lnTo>
                  <a:lnTo>
                    <a:pt x="76" y="312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80" y="0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35" y="0"/>
                  </a:lnTo>
                  <a:lnTo>
                    <a:pt x="210" y="0"/>
                  </a:lnTo>
                  <a:lnTo>
                    <a:pt x="210" y="312"/>
                  </a:lnTo>
                  <a:lnTo>
                    <a:pt x="130" y="312"/>
                  </a:lnTo>
                  <a:lnTo>
                    <a:pt x="69" y="1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+mn-cs"/>
              </a:endParaRPr>
            </a:p>
          </p:txBody>
        </p:sp>
        <p:sp>
          <p:nvSpPr>
            <p:cNvPr id="5125" name="Freeform 14"/>
            <p:cNvSpPr>
              <a:spLocks/>
            </p:cNvSpPr>
            <p:nvPr/>
          </p:nvSpPr>
          <p:spPr bwMode="auto">
            <a:xfrm>
              <a:off x="1347768" y="3121023"/>
              <a:ext cx="269875" cy="495300"/>
            </a:xfrm>
            <a:custGeom>
              <a:avLst/>
              <a:gdLst>
                <a:gd name="T0" fmla="*/ 0 w 170"/>
                <a:gd name="T1" fmla="*/ 2147483647 h 312"/>
                <a:gd name="T2" fmla="*/ 0 w 170"/>
                <a:gd name="T3" fmla="*/ 0 h 312"/>
                <a:gd name="T4" fmla="*/ 2147483647 w 170"/>
                <a:gd name="T5" fmla="*/ 0 h 312"/>
                <a:gd name="T6" fmla="*/ 2147483647 w 170"/>
                <a:gd name="T7" fmla="*/ 2147483647 h 312"/>
                <a:gd name="T8" fmla="*/ 2147483647 w 170"/>
                <a:gd name="T9" fmla="*/ 2147483647 h 312"/>
                <a:gd name="T10" fmla="*/ 2147483647 w 170"/>
                <a:gd name="T11" fmla="*/ 2147483647 h 312"/>
                <a:gd name="T12" fmla="*/ 2147483647 w 170"/>
                <a:gd name="T13" fmla="*/ 2147483647 h 312"/>
                <a:gd name="T14" fmla="*/ 2147483647 w 170"/>
                <a:gd name="T15" fmla="*/ 2147483647 h 312"/>
                <a:gd name="T16" fmla="*/ 2147483647 w 170"/>
                <a:gd name="T17" fmla="*/ 2147483647 h 312"/>
                <a:gd name="T18" fmla="*/ 2147483647 w 170"/>
                <a:gd name="T19" fmla="*/ 2147483647 h 312"/>
                <a:gd name="T20" fmla="*/ 0 w 170"/>
                <a:gd name="T21" fmla="*/ 2147483647 h 3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0"/>
                <a:gd name="T34" fmla="*/ 0 h 312"/>
                <a:gd name="T35" fmla="*/ 170 w 170"/>
                <a:gd name="T36" fmla="*/ 312 h 3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0" h="312">
                  <a:moveTo>
                    <a:pt x="0" y="312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61"/>
                  </a:lnTo>
                  <a:lnTo>
                    <a:pt x="82" y="61"/>
                  </a:lnTo>
                  <a:lnTo>
                    <a:pt x="82" y="118"/>
                  </a:lnTo>
                  <a:lnTo>
                    <a:pt x="160" y="118"/>
                  </a:lnTo>
                  <a:lnTo>
                    <a:pt x="160" y="180"/>
                  </a:lnTo>
                  <a:lnTo>
                    <a:pt x="82" y="180"/>
                  </a:lnTo>
                  <a:lnTo>
                    <a:pt x="82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+mn-cs"/>
              </a:endParaRPr>
            </a:p>
          </p:txBody>
        </p:sp>
        <p:sp>
          <p:nvSpPr>
            <p:cNvPr id="3081" name="Rectangle 20"/>
            <p:cNvSpPr>
              <a:spLocks noChangeArrowheads="1"/>
            </p:cNvSpPr>
            <p:nvPr/>
          </p:nvSpPr>
          <p:spPr bwMode="auto">
            <a:xfrm>
              <a:off x="739755" y="3286123"/>
              <a:ext cx="134938" cy="330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+mn-cs"/>
              </a:endParaRPr>
            </a:p>
          </p:txBody>
        </p:sp>
        <p:sp>
          <p:nvSpPr>
            <p:cNvPr id="3082" name="Rectangle 19"/>
            <p:cNvSpPr>
              <a:spLocks noChangeArrowheads="1"/>
            </p:cNvSpPr>
            <p:nvPr/>
          </p:nvSpPr>
          <p:spPr bwMode="auto">
            <a:xfrm>
              <a:off x="739755" y="3121023"/>
              <a:ext cx="134938" cy="1270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+mn-cs"/>
              </a:endParaRPr>
            </a:p>
          </p:txBody>
        </p:sp>
        <p:sp>
          <p:nvSpPr>
            <p:cNvPr id="5126" name="Freeform 15"/>
            <p:cNvSpPr>
              <a:spLocks noEditPoints="1"/>
            </p:cNvSpPr>
            <p:nvPr/>
          </p:nvSpPr>
          <p:spPr bwMode="auto">
            <a:xfrm>
              <a:off x="1658918" y="3109911"/>
              <a:ext cx="333375" cy="522287"/>
            </a:xfrm>
            <a:custGeom>
              <a:avLst/>
              <a:gdLst>
                <a:gd name="T0" fmla="*/ 2147483647 w 89"/>
                <a:gd name="T1" fmla="*/ 2147483647 h 139"/>
                <a:gd name="T2" fmla="*/ 2147483647 w 89"/>
                <a:gd name="T3" fmla="*/ 2147483647 h 139"/>
                <a:gd name="T4" fmla="*/ 2147483647 w 89"/>
                <a:gd name="T5" fmla="*/ 2147483647 h 139"/>
                <a:gd name="T6" fmla="*/ 2147483647 w 89"/>
                <a:gd name="T7" fmla="*/ 2147483647 h 139"/>
                <a:gd name="T8" fmla="*/ 2147483647 w 89"/>
                <a:gd name="T9" fmla="*/ 2147483647 h 139"/>
                <a:gd name="T10" fmla="*/ 2147483647 w 89"/>
                <a:gd name="T11" fmla="*/ 2147483647 h 139"/>
                <a:gd name="T12" fmla="*/ 2147483647 w 89"/>
                <a:gd name="T13" fmla="*/ 2147483647 h 139"/>
                <a:gd name="T14" fmla="*/ 2147483647 w 89"/>
                <a:gd name="T15" fmla="*/ 2147483647 h 139"/>
                <a:gd name="T16" fmla="*/ 2147483647 w 89"/>
                <a:gd name="T17" fmla="*/ 0 h 139"/>
                <a:gd name="T18" fmla="*/ 0 w 89"/>
                <a:gd name="T19" fmla="*/ 2147483647 h 139"/>
                <a:gd name="T20" fmla="*/ 0 w 89"/>
                <a:gd name="T21" fmla="*/ 2147483647 h 139"/>
                <a:gd name="T22" fmla="*/ 2147483647 w 89"/>
                <a:gd name="T23" fmla="*/ 2147483647 h 139"/>
                <a:gd name="T24" fmla="*/ 2147483647 w 89"/>
                <a:gd name="T25" fmla="*/ 2147483647 h 139"/>
                <a:gd name="T26" fmla="*/ 2147483647 w 89"/>
                <a:gd name="T27" fmla="*/ 2147483647 h 13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139"/>
                <a:gd name="T44" fmla="*/ 89 w 89"/>
                <a:gd name="T45" fmla="*/ 139 h 13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139">
                  <a:moveTo>
                    <a:pt x="56" y="96"/>
                  </a:moveTo>
                  <a:cubicBezTo>
                    <a:pt x="56" y="103"/>
                    <a:pt x="55" y="115"/>
                    <a:pt x="45" y="115"/>
                  </a:cubicBezTo>
                  <a:cubicBezTo>
                    <a:pt x="34" y="115"/>
                    <a:pt x="33" y="103"/>
                    <a:pt x="33" y="96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33"/>
                    <a:pt x="34" y="23"/>
                    <a:pt x="44" y="23"/>
                  </a:cubicBezTo>
                  <a:cubicBezTo>
                    <a:pt x="55" y="23"/>
                    <a:pt x="56" y="33"/>
                    <a:pt x="56" y="41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89" y="39"/>
                  </a:moveTo>
                  <a:cubicBezTo>
                    <a:pt x="89" y="14"/>
                    <a:pt x="73" y="0"/>
                    <a:pt x="45" y="0"/>
                  </a:cubicBezTo>
                  <a:cubicBezTo>
                    <a:pt x="16" y="0"/>
                    <a:pt x="0" y="14"/>
                    <a:pt x="0" y="39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23"/>
                    <a:pt x="11" y="139"/>
                    <a:pt x="45" y="139"/>
                  </a:cubicBezTo>
                  <a:cubicBezTo>
                    <a:pt x="78" y="139"/>
                    <a:pt x="89" y="123"/>
                    <a:pt x="89" y="93"/>
                  </a:cubicBezTo>
                  <a:lnTo>
                    <a:pt x="89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+mn-cs"/>
              </a:endParaRPr>
            </a:p>
          </p:txBody>
        </p:sp>
        <p:sp>
          <p:nvSpPr>
            <p:cNvPr id="5133" name="Freeform 22"/>
            <p:cNvSpPr>
              <a:spLocks/>
            </p:cNvSpPr>
            <p:nvPr/>
          </p:nvSpPr>
          <p:spPr bwMode="auto">
            <a:xfrm>
              <a:off x="2408218" y="3324223"/>
              <a:ext cx="74612" cy="666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0 h 18"/>
                <a:gd name="T14" fmla="*/ 2147483647 w 20"/>
                <a:gd name="T15" fmla="*/ 2147483647 h 18"/>
                <a:gd name="T16" fmla="*/ 0 w 20"/>
                <a:gd name="T17" fmla="*/ 2147483647 h 18"/>
                <a:gd name="T18" fmla="*/ 2147483647 w 20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8"/>
                <a:gd name="T32" fmla="*/ 20 w 20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8">
                  <a:moveTo>
                    <a:pt x="2" y="16"/>
                  </a:moveTo>
                  <a:cubicBezTo>
                    <a:pt x="4" y="17"/>
                    <a:pt x="6" y="18"/>
                    <a:pt x="7" y="18"/>
                  </a:cubicBezTo>
                  <a:cubicBezTo>
                    <a:pt x="9" y="18"/>
                    <a:pt x="11" y="17"/>
                    <a:pt x="13" y="16"/>
                  </a:cubicBezTo>
                  <a:cubicBezTo>
                    <a:pt x="14" y="15"/>
                    <a:pt x="15" y="15"/>
                    <a:pt x="16" y="13"/>
                  </a:cubicBezTo>
                  <a:cubicBezTo>
                    <a:pt x="19" y="10"/>
                    <a:pt x="20" y="8"/>
                    <a:pt x="20" y="5"/>
                  </a:cubicBezTo>
                  <a:cubicBezTo>
                    <a:pt x="20" y="4"/>
                    <a:pt x="20" y="2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0" y="0"/>
                    <a:pt x="7" y="1"/>
                    <a:pt x="4" y="4"/>
                  </a:cubicBezTo>
                  <a:cubicBezTo>
                    <a:pt x="1" y="7"/>
                    <a:pt x="0" y="10"/>
                    <a:pt x="0" y="12"/>
                  </a:cubicBezTo>
                  <a:cubicBezTo>
                    <a:pt x="0" y="14"/>
                    <a:pt x="1" y="15"/>
                    <a:pt x="2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+mn-cs"/>
              </a:endParaRPr>
            </a:p>
          </p:txBody>
        </p:sp>
        <p:sp>
          <p:nvSpPr>
            <p:cNvPr id="5127" name="Freeform 16"/>
            <p:cNvSpPr>
              <a:spLocks/>
            </p:cNvSpPr>
            <p:nvPr/>
          </p:nvSpPr>
          <p:spPr bwMode="auto">
            <a:xfrm>
              <a:off x="1785918" y="3214686"/>
              <a:ext cx="573087" cy="431800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0 h 115"/>
                <a:gd name="T32" fmla="*/ 2147483647 w 153"/>
                <a:gd name="T33" fmla="*/ 0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0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3"/>
                <a:gd name="T115" fmla="*/ 0 h 115"/>
                <a:gd name="T116" fmla="*/ 153 w 153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3" h="115">
                  <a:moveTo>
                    <a:pt x="86" y="88"/>
                  </a:moveTo>
                  <a:cubicBezTo>
                    <a:pt x="80" y="87"/>
                    <a:pt x="73" y="86"/>
                    <a:pt x="64" y="86"/>
                  </a:cubicBezTo>
                  <a:cubicBezTo>
                    <a:pt x="69" y="79"/>
                    <a:pt x="77" y="70"/>
                    <a:pt x="90" y="56"/>
                  </a:cubicBezTo>
                  <a:cubicBezTo>
                    <a:pt x="102" y="43"/>
                    <a:pt x="111" y="33"/>
                    <a:pt x="119" y="26"/>
                  </a:cubicBezTo>
                  <a:cubicBezTo>
                    <a:pt x="127" y="19"/>
                    <a:pt x="131" y="16"/>
                    <a:pt x="133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9"/>
                    <a:pt x="131" y="25"/>
                    <a:pt x="123" y="35"/>
                  </a:cubicBezTo>
                  <a:cubicBezTo>
                    <a:pt x="113" y="47"/>
                    <a:pt x="108" y="56"/>
                    <a:pt x="108" y="62"/>
                  </a:cubicBezTo>
                  <a:cubicBezTo>
                    <a:pt x="108" y="65"/>
                    <a:pt x="109" y="66"/>
                    <a:pt x="111" y="66"/>
                  </a:cubicBezTo>
                  <a:cubicBezTo>
                    <a:pt x="113" y="66"/>
                    <a:pt x="116" y="64"/>
                    <a:pt x="120" y="62"/>
                  </a:cubicBezTo>
                  <a:cubicBezTo>
                    <a:pt x="124" y="59"/>
                    <a:pt x="129" y="55"/>
                    <a:pt x="135" y="50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8" y="37"/>
                    <a:pt x="144" y="29"/>
                    <a:pt x="147" y="22"/>
                  </a:cubicBezTo>
                  <a:cubicBezTo>
                    <a:pt x="151" y="15"/>
                    <a:pt x="153" y="10"/>
                    <a:pt x="153" y="6"/>
                  </a:cubicBezTo>
                  <a:cubicBezTo>
                    <a:pt x="153" y="4"/>
                    <a:pt x="153" y="3"/>
                    <a:pt x="151" y="2"/>
                  </a:cubicBezTo>
                  <a:cubicBezTo>
                    <a:pt x="150" y="1"/>
                    <a:pt x="149" y="0"/>
                    <a:pt x="147" y="0"/>
                  </a:cubicBezTo>
                  <a:cubicBezTo>
                    <a:pt x="147" y="0"/>
                    <a:pt x="146" y="0"/>
                    <a:pt x="145" y="0"/>
                  </a:cubicBezTo>
                  <a:cubicBezTo>
                    <a:pt x="142" y="0"/>
                    <a:pt x="137" y="2"/>
                    <a:pt x="131" y="6"/>
                  </a:cubicBezTo>
                  <a:cubicBezTo>
                    <a:pt x="125" y="9"/>
                    <a:pt x="118" y="15"/>
                    <a:pt x="111" y="22"/>
                  </a:cubicBezTo>
                  <a:cubicBezTo>
                    <a:pt x="103" y="29"/>
                    <a:pt x="94" y="38"/>
                    <a:pt x="84" y="49"/>
                  </a:cubicBezTo>
                  <a:cubicBezTo>
                    <a:pt x="75" y="59"/>
                    <a:pt x="64" y="72"/>
                    <a:pt x="53" y="85"/>
                  </a:cubicBezTo>
                  <a:cubicBezTo>
                    <a:pt x="46" y="86"/>
                    <a:pt x="29" y="86"/>
                    <a:pt x="25" y="87"/>
                  </a:cubicBezTo>
                  <a:cubicBezTo>
                    <a:pt x="20" y="87"/>
                    <a:pt x="17" y="89"/>
                    <a:pt x="14" y="90"/>
                  </a:cubicBezTo>
                  <a:cubicBezTo>
                    <a:pt x="12" y="92"/>
                    <a:pt x="10" y="94"/>
                    <a:pt x="8" y="96"/>
                  </a:cubicBezTo>
                  <a:cubicBezTo>
                    <a:pt x="6" y="99"/>
                    <a:pt x="4" y="102"/>
                    <a:pt x="1" y="104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10"/>
                    <a:pt x="1" y="110"/>
                    <a:pt x="4" y="110"/>
                  </a:cubicBezTo>
                  <a:cubicBezTo>
                    <a:pt x="6" y="110"/>
                    <a:pt x="9" y="110"/>
                    <a:pt x="13" y="108"/>
                  </a:cubicBezTo>
                  <a:cubicBezTo>
                    <a:pt x="18" y="107"/>
                    <a:pt x="22" y="107"/>
                    <a:pt x="24" y="107"/>
                  </a:cubicBezTo>
                  <a:cubicBezTo>
                    <a:pt x="27" y="106"/>
                    <a:pt x="30" y="106"/>
                    <a:pt x="33" y="106"/>
                  </a:cubicBezTo>
                  <a:cubicBezTo>
                    <a:pt x="39" y="106"/>
                    <a:pt x="57" y="105"/>
                    <a:pt x="65" y="106"/>
                  </a:cubicBezTo>
                  <a:cubicBezTo>
                    <a:pt x="72" y="107"/>
                    <a:pt x="80" y="109"/>
                    <a:pt x="89" y="110"/>
                  </a:cubicBezTo>
                  <a:cubicBezTo>
                    <a:pt x="98" y="112"/>
                    <a:pt x="104" y="113"/>
                    <a:pt x="108" y="114"/>
                  </a:cubicBezTo>
                  <a:cubicBezTo>
                    <a:pt x="112" y="115"/>
                    <a:pt x="115" y="115"/>
                    <a:pt x="117" y="114"/>
                  </a:cubicBezTo>
                  <a:cubicBezTo>
                    <a:pt x="119" y="113"/>
                    <a:pt x="120" y="112"/>
                    <a:pt x="123" y="110"/>
                  </a:cubicBezTo>
                  <a:cubicBezTo>
                    <a:pt x="125" y="108"/>
                    <a:pt x="130" y="104"/>
                    <a:pt x="136" y="98"/>
                  </a:cubicBezTo>
                  <a:cubicBezTo>
                    <a:pt x="131" y="98"/>
                    <a:pt x="123" y="96"/>
                    <a:pt x="112" y="94"/>
                  </a:cubicBezTo>
                  <a:cubicBezTo>
                    <a:pt x="100" y="91"/>
                    <a:pt x="92" y="89"/>
                    <a:pt x="86" y="88"/>
                  </a:cubicBezTo>
                  <a:close/>
                </a:path>
              </a:pathLst>
            </a:custGeom>
            <a:solidFill>
              <a:srgbClr val="FF0000"/>
            </a:solidFill>
            <a:ln w="19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4178300" y="2219416"/>
            <a:ext cx="5003801" cy="225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3600" dirty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cs typeface="Times New Roman" pitchFamily="18" charset="0"/>
              </a:rPr>
              <a:t>Конкурентная карта и проблемы российского рынка инжиниринга в </a:t>
            </a:r>
            <a:r>
              <a:rPr lang="ru-RU" sz="3600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cs typeface="Times New Roman" pitchFamily="18" charset="0"/>
              </a:rPr>
              <a:t>ТЭК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400164" y="5301208"/>
            <a:ext cx="6400800" cy="97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spc="300" smtClean="0">
                <a:ln>
                  <a:solidFill>
                    <a:schemeClr val="tx2"/>
                  </a:solidFill>
                </a:ln>
                <a:solidFill>
                  <a:srgbClr val="4F81BD"/>
                </a:solidFill>
              </a:rPr>
              <a:t>Сентябрь 2013 </a:t>
            </a:r>
            <a:r>
              <a:rPr lang="ru-RU" sz="3200" kern="0" spc="300">
                <a:ln>
                  <a:solidFill>
                    <a:schemeClr val="tx2"/>
                  </a:solidFill>
                </a:ln>
                <a:solidFill>
                  <a:srgbClr val="4F81BD"/>
                </a:solidFill>
              </a:rPr>
              <a:t>года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spc="300">
                <a:ln>
                  <a:solidFill>
                    <a:schemeClr val="tx2"/>
                  </a:solidFill>
                </a:ln>
                <a:solidFill>
                  <a:srgbClr val="4F81BD"/>
                </a:solidFill>
              </a:rPr>
              <a:t>Санкт-Петербург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400164" y="285728"/>
            <a:ext cx="6400800" cy="1428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3200" kern="0" spc="30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411560" y="429744"/>
            <a:ext cx="6400800" cy="10550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  <a:defRPr/>
            </a:pPr>
            <a:r>
              <a:rPr lang="ru-RU" sz="2700" spc="300" smtClean="0">
                <a:ln>
                  <a:solidFill>
                    <a:schemeClr val="tx2"/>
                  </a:solidFill>
                </a:ln>
                <a:solidFill>
                  <a:srgbClr val="4F81BD"/>
                </a:solidFill>
              </a:rPr>
              <a:t>«</a:t>
            </a:r>
            <a:r>
              <a:rPr lang="en-US" sz="2700" spc="300" smtClean="0">
                <a:ln>
                  <a:solidFill>
                    <a:schemeClr val="tx2"/>
                  </a:solidFill>
                </a:ln>
                <a:solidFill>
                  <a:srgbClr val="4F81BD"/>
                </a:solidFill>
              </a:rPr>
              <a:t>INFOLine-</a:t>
            </a:r>
            <a:r>
              <a:rPr lang="ru-RU" sz="2700" spc="300" smtClean="0">
                <a:ln>
                  <a:solidFill>
                    <a:schemeClr val="tx2"/>
                  </a:solidFill>
                </a:ln>
                <a:solidFill>
                  <a:srgbClr val="4F81BD"/>
                </a:solidFill>
              </a:rPr>
              <a:t>Аналитика»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829086" y="104775"/>
            <a:ext cx="6938430" cy="928688"/>
          </a:xfrm>
          <a:prstGeom prst="rect">
            <a:avLst/>
          </a:prstGeom>
        </p:spPr>
        <p:txBody>
          <a:bodyPr rIns="0" rtlCol="0" anchor="ctr">
            <a:no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Конкурентная карта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рынка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проектирования в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ТЭК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0" y="1221393"/>
            <a:ext cx="9144000" cy="509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42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1" y="1606352"/>
            <a:ext cx="4742296" cy="4882493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6" b="20063"/>
          <a:stretch/>
        </p:blipFill>
        <p:spPr>
          <a:xfrm flipH="1">
            <a:off x="3504838" y="4101189"/>
            <a:ext cx="1413597" cy="18746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829086" y="104775"/>
            <a:ext cx="6938430" cy="928688"/>
          </a:xfrm>
          <a:prstGeom prst="rect">
            <a:avLst/>
          </a:prstGeom>
        </p:spPr>
        <p:txBody>
          <a:bodyPr rIns="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Конкуренция на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ры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нке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инжиниринга</a:t>
            </a:r>
            <a:b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 основном нерыночная и неценовая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32338219"/>
              </p:ext>
            </p:extLst>
          </p:nvPr>
        </p:nvGraphicFramePr>
        <p:xfrm>
          <a:off x="4991100" y="1223576"/>
          <a:ext cx="4029075" cy="5094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4" name="Скругленный прямоугольник 33"/>
          <p:cNvSpPr/>
          <p:nvPr/>
        </p:nvSpPr>
        <p:spPr>
          <a:xfrm>
            <a:off x="16592" y="1170137"/>
            <a:ext cx="4592844" cy="534100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/>
              <a:t>Рейтинг строительных организаций </a:t>
            </a:r>
            <a:r>
              <a:rPr lang="ru-RU" sz="2000" dirty="0"/>
              <a:t>по выручке в России </a:t>
            </a:r>
            <a:r>
              <a:rPr lang="ru-RU" sz="2000" dirty="0" smtClean="0"/>
              <a:t>в 2012 г., млрд руб.</a:t>
            </a:r>
          </a:p>
        </p:txBody>
      </p:sp>
      <p:sp>
        <p:nvSpPr>
          <p:cNvPr id="32" name="Овал 31"/>
          <p:cNvSpPr/>
          <p:nvPr/>
        </p:nvSpPr>
        <p:spPr>
          <a:xfrm>
            <a:off x="3429357" y="1753870"/>
            <a:ext cx="360000" cy="360000"/>
          </a:xfrm>
          <a:prstGeom prst="ellipse">
            <a:avLst/>
          </a:prstGeom>
          <a:solidFill>
            <a:schemeClr val="tx2">
              <a:lumMod val="60000"/>
              <a:lumOff val="40000"/>
              <a:alpha val="6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smtClean="0">
                <a:solidFill>
                  <a:schemeClr val="dk1"/>
                </a:solidFill>
              </a:rPr>
              <a:t>1</a:t>
            </a:r>
          </a:p>
        </p:txBody>
      </p:sp>
      <p:sp>
        <p:nvSpPr>
          <p:cNvPr id="35" name="Овал 34"/>
          <p:cNvSpPr/>
          <p:nvPr/>
        </p:nvSpPr>
        <p:spPr>
          <a:xfrm>
            <a:off x="3112301" y="2188184"/>
            <a:ext cx="360000" cy="360000"/>
          </a:xfrm>
          <a:prstGeom prst="ellipse">
            <a:avLst/>
          </a:prstGeom>
          <a:solidFill>
            <a:schemeClr val="tx2">
              <a:lumMod val="60000"/>
              <a:lumOff val="40000"/>
              <a:alpha val="6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 smtClean="0">
                <a:solidFill>
                  <a:schemeClr val="dk1"/>
                </a:solidFill>
              </a:rPr>
              <a:t>2</a:t>
            </a:r>
          </a:p>
        </p:txBody>
      </p:sp>
      <p:sp>
        <p:nvSpPr>
          <p:cNvPr id="36" name="Овал 35"/>
          <p:cNvSpPr/>
          <p:nvPr/>
        </p:nvSpPr>
        <p:spPr>
          <a:xfrm>
            <a:off x="1808865" y="2610795"/>
            <a:ext cx="360000" cy="360000"/>
          </a:xfrm>
          <a:prstGeom prst="ellipse">
            <a:avLst/>
          </a:prstGeom>
          <a:solidFill>
            <a:schemeClr val="accent3">
              <a:lumMod val="75000"/>
              <a:alpha val="6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 smtClean="0">
                <a:solidFill>
                  <a:schemeClr val="dk1"/>
                </a:solidFill>
              </a:rPr>
              <a:t>3</a:t>
            </a:r>
          </a:p>
        </p:txBody>
      </p:sp>
      <p:sp>
        <p:nvSpPr>
          <p:cNvPr id="37" name="Овал 36"/>
          <p:cNvSpPr/>
          <p:nvPr/>
        </p:nvSpPr>
        <p:spPr>
          <a:xfrm>
            <a:off x="1679543" y="3053189"/>
            <a:ext cx="360000" cy="360000"/>
          </a:xfrm>
          <a:prstGeom prst="ellipse">
            <a:avLst/>
          </a:prstGeom>
          <a:solidFill>
            <a:schemeClr val="accent3">
              <a:lumMod val="75000"/>
              <a:alpha val="6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smtClean="0">
                <a:solidFill>
                  <a:schemeClr val="dk1"/>
                </a:solidFill>
              </a:rPr>
              <a:t>4</a:t>
            </a:r>
          </a:p>
        </p:txBody>
      </p:sp>
      <p:sp>
        <p:nvSpPr>
          <p:cNvPr id="39" name="Овал 38"/>
          <p:cNvSpPr/>
          <p:nvPr/>
        </p:nvSpPr>
        <p:spPr>
          <a:xfrm>
            <a:off x="1666508" y="3907791"/>
            <a:ext cx="360000" cy="360000"/>
          </a:xfrm>
          <a:prstGeom prst="ellipse">
            <a:avLst/>
          </a:prstGeom>
          <a:solidFill>
            <a:schemeClr val="tx2">
              <a:lumMod val="60000"/>
              <a:lumOff val="40000"/>
              <a:alpha val="6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/>
              <a:t>6</a:t>
            </a:r>
            <a:endParaRPr lang="ru-RU" b="1" dirty="0" smtClean="0">
              <a:solidFill>
                <a:schemeClr val="dk1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1667680" y="4340660"/>
            <a:ext cx="360000" cy="360000"/>
          </a:xfrm>
          <a:prstGeom prst="ellipse">
            <a:avLst/>
          </a:prstGeom>
          <a:solidFill>
            <a:schemeClr val="tx2">
              <a:lumMod val="60000"/>
              <a:lumOff val="40000"/>
              <a:alpha val="6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smtClean="0"/>
              <a:t>7</a:t>
            </a:r>
            <a:endParaRPr lang="ru-RU" b="1" smtClean="0">
              <a:solidFill>
                <a:schemeClr val="dk1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1660060" y="5212898"/>
            <a:ext cx="360000" cy="360000"/>
          </a:xfrm>
          <a:prstGeom prst="ellipse">
            <a:avLst/>
          </a:prstGeom>
          <a:solidFill>
            <a:srgbClr val="FF0000">
              <a:alpha val="65000"/>
            </a:srgbClr>
          </a:solidFill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/>
              <a:t>9</a:t>
            </a:r>
            <a:endParaRPr lang="ru-RU" b="1" dirty="0" smtClean="0">
              <a:solidFill>
                <a:schemeClr val="dk1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1660060" y="5640687"/>
            <a:ext cx="360000" cy="360000"/>
          </a:xfrm>
          <a:prstGeom prst="ellipse">
            <a:avLst/>
          </a:prstGeom>
          <a:solidFill>
            <a:schemeClr val="accent3">
              <a:lumMod val="75000"/>
              <a:alpha val="6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/>
              <a:t>10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0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9" b="5559"/>
          <a:stretch>
            <a:fillRect/>
          </a:stretch>
        </p:blipFill>
        <p:spPr bwMode="auto">
          <a:xfrm>
            <a:off x="38100" y="1812272"/>
            <a:ext cx="1562051" cy="389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http://www.yacht-club-spb.ru/sites/default/files/logo_polnoe2.jpg"/>
          <p:cNvPicPr>
            <a:picLocks noChangeAspect="1" noChangeArrowheads="1"/>
          </p:cNvPicPr>
          <p:nvPr/>
        </p:nvPicPr>
        <p:blipFill rotWithShape="1"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6" b="13646"/>
          <a:stretch/>
        </p:blipFill>
        <p:spPr bwMode="auto">
          <a:xfrm>
            <a:off x="44079" y="2232916"/>
            <a:ext cx="1601792" cy="23285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6148" name="Picture 4" descr="http://job-interview.ru/vacancy/company/logo/12004"/>
          <p:cNvPicPr>
            <a:picLocks noChangeAspect="1" noChangeArrowheads="1"/>
          </p:cNvPicPr>
          <p:nvPr/>
        </p:nvPicPr>
        <p:blipFill rotWithShape="1"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8" t="33987" r="28873" b="39598"/>
          <a:stretch/>
        </p:blipFill>
        <p:spPr bwMode="auto">
          <a:xfrm>
            <a:off x="359387" y="2523477"/>
            <a:ext cx="1044868" cy="43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http://www.vcp.su/upload/iblock/d5b/d5b8c26a5b8e3a9f9582b27022641793.png"/>
          <p:cNvPicPr>
            <a:picLocks noChangeAspect="1" noChangeArrowheads="1"/>
          </p:cNvPicPr>
          <p:nvPr/>
        </p:nvPicPr>
        <p:blipFill rotWithShape="1">
          <a:blip r:embed="rId15" r:link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60" r="5997" b="31468"/>
          <a:stretch/>
        </p:blipFill>
        <p:spPr bwMode="auto">
          <a:xfrm>
            <a:off x="233228" y="2913649"/>
            <a:ext cx="1324399" cy="561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152" name="Рисунок 4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06" r="-37055"/>
          <a:stretch/>
        </p:blipFill>
        <p:spPr bwMode="auto">
          <a:xfrm>
            <a:off x="585504" y="3464945"/>
            <a:ext cx="789623" cy="36452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153" name="Picture 9" descr="ГСИ-ПЕРМНЕФТЕГАЗСТРОЙ"/>
          <p:cNvPicPr>
            <a:picLocks noChangeAspect="1" noChangeArrowheads="1"/>
          </p:cNvPicPr>
          <p:nvPr/>
        </p:nvPicPr>
        <p:blipFill rotWithShape="1">
          <a:blip r:embed="rId18" r:link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4" t="2913" r="1030" b="29029"/>
          <a:stretch/>
        </p:blipFill>
        <p:spPr bwMode="auto">
          <a:xfrm>
            <a:off x="395241" y="3928570"/>
            <a:ext cx="1184273" cy="32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 descr="http://www.os-design.ru/files/centrgas_logo.jpg"/>
          <p:cNvPicPr>
            <a:picLocks noChangeAspect="1" noChangeArrowheads="1"/>
          </p:cNvPicPr>
          <p:nvPr/>
        </p:nvPicPr>
        <p:blipFill rotWithShape="1">
          <a:blip r:embed="rId20" r:link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9" t="11435" r="20709" b="68959"/>
          <a:stretch/>
        </p:blipFill>
        <p:spPr bwMode="auto">
          <a:xfrm>
            <a:off x="498673" y="5189121"/>
            <a:ext cx="1123144" cy="38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uralstars.com/ex/koksohim/pic/title.gif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" t="4503" r="71033" b="622"/>
          <a:stretch/>
        </p:blipFill>
        <p:spPr bwMode="auto">
          <a:xfrm>
            <a:off x="620218" y="4746924"/>
            <a:ext cx="784037" cy="39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3324108" y="3331506"/>
            <a:ext cx="1776062" cy="834097"/>
            <a:chOff x="-2245668" y="5827777"/>
            <a:chExt cx="1776062" cy="834097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-2245668" y="6118825"/>
              <a:ext cx="1776062" cy="252000"/>
              <a:chOff x="-2245668" y="6119436"/>
              <a:chExt cx="1776062" cy="252000"/>
            </a:xfrm>
          </p:grpSpPr>
          <p:sp>
            <p:nvSpPr>
              <p:cNvPr id="45" name="Овал 44"/>
              <p:cNvSpPr/>
              <p:nvPr/>
            </p:nvSpPr>
            <p:spPr>
              <a:xfrm>
                <a:off x="-2245668" y="6119436"/>
                <a:ext cx="252000" cy="252000"/>
              </a:xfrm>
              <a:prstGeom prst="ellipse">
                <a:avLst/>
              </a:prstGeom>
              <a:solidFill>
                <a:schemeClr val="accent3">
                  <a:lumMod val="75000"/>
                  <a:alpha val="6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ru-RU" b="1" smtClean="0">
                  <a:solidFill>
                    <a:schemeClr val="dk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-1909606" y="6137714"/>
                <a:ext cx="1440000" cy="21544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ru-RU" sz="1400" smtClean="0"/>
                  <a:t>Независимая</a:t>
                </a:r>
                <a:endParaRPr lang="ru-RU" sz="1400"/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-2245668" y="5827777"/>
              <a:ext cx="1776062" cy="252000"/>
              <a:chOff x="-2245668" y="5827777"/>
              <a:chExt cx="1776062" cy="252000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-1909606" y="5846055"/>
                <a:ext cx="1440000" cy="21544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ru-RU" sz="1400" dirty="0" smtClean="0"/>
                  <a:t>"Связанная"</a:t>
                </a:r>
                <a:endParaRPr lang="ru-RU" sz="1400" dirty="0"/>
              </a:p>
            </p:txBody>
          </p:sp>
          <p:sp>
            <p:nvSpPr>
              <p:cNvPr id="52" name="Овал 51"/>
              <p:cNvSpPr/>
              <p:nvPr/>
            </p:nvSpPr>
            <p:spPr>
              <a:xfrm>
                <a:off x="-2245668" y="5827777"/>
                <a:ext cx="252000" cy="2520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  <a:alpha val="65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ru-RU" b="1" smtClean="0">
                  <a:solidFill>
                    <a:schemeClr val="dk1"/>
                  </a:solidFill>
                </a:endParaRPr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-2245668" y="6409874"/>
              <a:ext cx="1776062" cy="252000"/>
              <a:chOff x="-2245668" y="6409874"/>
              <a:chExt cx="1776062" cy="252000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-1909606" y="6428152"/>
                <a:ext cx="1440000" cy="21544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ru-RU" sz="1400" smtClean="0"/>
                  <a:t>Государственная</a:t>
                </a:r>
                <a:endParaRPr lang="ru-RU" sz="1400"/>
              </a:p>
            </p:txBody>
          </p:sp>
          <p:sp>
            <p:nvSpPr>
              <p:cNvPr id="53" name="Овал 52"/>
              <p:cNvSpPr/>
              <p:nvPr/>
            </p:nvSpPr>
            <p:spPr>
              <a:xfrm>
                <a:off x="-2245668" y="6409874"/>
                <a:ext cx="252000" cy="252000"/>
              </a:xfrm>
              <a:prstGeom prst="ellipse">
                <a:avLst/>
              </a:prstGeom>
              <a:solidFill>
                <a:srgbClr val="FF0000">
                  <a:alpha val="65000"/>
                </a:srgb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ru-RU" b="1" smtClean="0">
                  <a:solidFill>
                    <a:schemeClr val="dk1"/>
                  </a:solidFill>
                </a:endParaRPr>
              </a:p>
            </p:txBody>
          </p:sp>
        </p:grpSp>
      </p:grpSp>
      <p:pic>
        <p:nvPicPr>
          <p:cNvPr id="46" name="Picture 2" descr="стройтрансгаз логотип"/>
          <p:cNvPicPr>
            <a:picLocks noChangeAspect="1" noChangeArrowheads="1"/>
          </p:cNvPicPr>
          <p:nvPr/>
        </p:nvPicPr>
        <p:blipFill rotWithShape="1">
          <a:blip r:embed="rId24" r:link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" b="24427"/>
          <a:stretch/>
        </p:blipFill>
        <p:spPr bwMode="auto">
          <a:xfrm>
            <a:off x="508554" y="4363669"/>
            <a:ext cx="935588" cy="31398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7" name="Овал 46"/>
          <p:cNvSpPr/>
          <p:nvPr/>
        </p:nvSpPr>
        <p:spPr>
          <a:xfrm>
            <a:off x="1664596" y="4765429"/>
            <a:ext cx="360000" cy="360000"/>
          </a:xfrm>
          <a:prstGeom prst="ellipse">
            <a:avLst/>
          </a:prstGeom>
          <a:solidFill>
            <a:schemeClr val="accent3">
              <a:lumMod val="75000"/>
              <a:alpha val="69804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smtClean="0"/>
              <a:t>8</a:t>
            </a:r>
            <a:endParaRPr lang="ru-RU" b="1" smtClean="0">
              <a:solidFill>
                <a:schemeClr val="dk1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1680303" y="3484180"/>
            <a:ext cx="360000" cy="360000"/>
          </a:xfrm>
          <a:prstGeom prst="ellipse">
            <a:avLst/>
          </a:prstGeom>
          <a:solidFill>
            <a:schemeClr val="tx2">
              <a:lumMod val="60000"/>
              <a:lumOff val="40000"/>
              <a:alpha val="6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/>
              <a:t>5</a:t>
            </a:r>
            <a:endParaRPr lang="ru-RU" b="1" dirty="0" smtClean="0">
              <a:solidFill>
                <a:schemeClr val="dk1"/>
              </a:solidFill>
            </a:endParaRPr>
          </a:p>
        </p:txBody>
      </p:sp>
      <p:pic>
        <p:nvPicPr>
          <p:cNvPr id="2" name="Picture 2" descr="http://www.pfvis.ru/upload/medialibrary/81b/81bf5cbb95640bcd552c1ae922ddda3b.gif"/>
          <p:cNvPicPr>
            <a:picLocks noChangeAspect="1" noChangeArrowheads="1"/>
          </p:cNvPicPr>
          <p:nvPr/>
        </p:nvPicPr>
        <p:blipFill>
          <a:blip r:embed="rId26" r:link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0" r="65535" b="3960"/>
          <a:stretch>
            <a:fillRect/>
          </a:stretch>
        </p:blipFill>
        <p:spPr bwMode="auto">
          <a:xfrm>
            <a:off x="721116" y="5627339"/>
            <a:ext cx="840935" cy="44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365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243" y="1474915"/>
            <a:ext cx="8838470" cy="4912970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829086" y="104775"/>
            <a:ext cx="6938430" cy="928688"/>
          </a:xfrm>
          <a:prstGeom prst="rect">
            <a:avLst/>
          </a:prstGeom>
        </p:spPr>
        <p:txBody>
          <a:bodyPr rIns="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Конкурентная карта рынка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строительного инжиниринга в ТЭК</a:t>
            </a:r>
          </a:p>
        </p:txBody>
      </p:sp>
      <p:pic>
        <p:nvPicPr>
          <p:cNvPr id="5" name="Picture 3" descr="http://www.yacht-club-spb.ru/sites/default/files/logo_polnoe2.jpg"/>
          <p:cNvPicPr>
            <a:picLocks noChangeAspect="1" noChangeArrowheads="1"/>
          </p:cNvPicPr>
          <p:nvPr/>
        </p:nvPicPr>
        <p:blipFill rotWithShape="1"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" t="11986" r="1605" b="13646"/>
          <a:stretch/>
        </p:blipFill>
        <p:spPr bwMode="auto">
          <a:xfrm>
            <a:off x="7001734" y="3623012"/>
            <a:ext cx="1798016" cy="269668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9" b="5559"/>
          <a:stretch>
            <a:fillRect/>
          </a:stretch>
        </p:blipFill>
        <p:spPr bwMode="auto">
          <a:xfrm>
            <a:off x="7642207" y="2822516"/>
            <a:ext cx="1501793" cy="37489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2" descr="стройтрансгаз логотип"/>
          <p:cNvPicPr>
            <a:picLocks noChangeAspect="1" noChangeArrowheads="1"/>
          </p:cNvPicPr>
          <p:nvPr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4" b="13527"/>
          <a:stretch/>
        </p:blipFill>
        <p:spPr bwMode="auto">
          <a:xfrm>
            <a:off x="1166699" y="2860616"/>
            <a:ext cx="935588" cy="3600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Рисунок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3" t="9294" r="-988"/>
          <a:stretch/>
        </p:blipFill>
        <p:spPr bwMode="auto">
          <a:xfrm>
            <a:off x="2738299" y="5210178"/>
            <a:ext cx="449212" cy="35242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9" name="Picture 10" descr="http://www.os-design.ru/files/centrgas_logo.jpg"/>
          <p:cNvPicPr>
            <a:picLocks noChangeAspect="1" noChangeArrowheads="1"/>
          </p:cNvPicPr>
          <p:nvPr/>
        </p:nvPicPr>
        <p:blipFill>
          <a:blip r:embed="rId10" r:link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9" t="11435" r="20709" b="65450"/>
          <a:stretch>
            <a:fillRect/>
          </a:stretch>
        </p:blipFill>
        <p:spPr bwMode="auto">
          <a:xfrm>
            <a:off x="2409969" y="2270754"/>
            <a:ext cx="1105871" cy="443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 descr="http://www.uralstars.com/ex/koksohim/pic/title.gif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79" t="6149" r="74990" b="6149"/>
          <a:stretch/>
        </p:blipFill>
        <p:spPr bwMode="auto">
          <a:xfrm>
            <a:off x="1607568" y="3281364"/>
            <a:ext cx="470903" cy="288000"/>
          </a:xfrm>
          <a:prstGeom prst="rect">
            <a:avLst/>
          </a:prstGeom>
          <a:noFill/>
          <a:extLst/>
        </p:spPr>
      </p:pic>
      <p:pic>
        <p:nvPicPr>
          <p:cNvPr id="26" name="Picture 4" descr="http://job-interview.ru/vacancy/company/logo/12004"/>
          <p:cNvPicPr>
            <a:picLocks noChangeAspect="1" noChangeArrowheads="1"/>
          </p:cNvPicPr>
          <p:nvPr/>
        </p:nvPicPr>
        <p:blipFill rotWithShape="1">
          <a:blip r:embed="rId14" r:link="rId15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1" t="38625" r="28851" b="42940"/>
          <a:stretch/>
        </p:blipFill>
        <p:spPr bwMode="auto">
          <a:xfrm>
            <a:off x="4750230" y="3863617"/>
            <a:ext cx="1044868" cy="306639"/>
          </a:xfrm>
          <a:prstGeom prst="roundRect">
            <a:avLst>
              <a:gd name="adj" fmla="val 2728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5" descr="http://www.vcp.su/upload/iblock/d5b/d5b8c26a5b8e3a9f9582b27022641793.png"/>
          <p:cNvPicPr>
            <a:picLocks noChangeAspect="1" noChangeArrowheads="1"/>
          </p:cNvPicPr>
          <p:nvPr/>
        </p:nvPicPr>
        <p:blipFill rotWithShape="1"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09" r="5997" b="39517"/>
          <a:stretch/>
        </p:blipFill>
        <p:spPr bwMode="auto">
          <a:xfrm>
            <a:off x="2739508" y="4883332"/>
            <a:ext cx="1223969" cy="307558"/>
          </a:xfrm>
          <a:prstGeom prst="roundRect">
            <a:avLst/>
          </a:prstGeom>
          <a:noFill/>
          <a:ln>
            <a:noFill/>
          </a:ln>
        </p:spPr>
      </p:pic>
      <p:grpSp>
        <p:nvGrpSpPr>
          <p:cNvPr id="28" name="Группа 27"/>
          <p:cNvGrpSpPr/>
          <p:nvPr/>
        </p:nvGrpSpPr>
        <p:grpSpPr>
          <a:xfrm>
            <a:off x="2380097" y="4318268"/>
            <a:ext cx="1432596" cy="456170"/>
            <a:chOff x="-2540188" y="2156089"/>
            <a:chExt cx="1206334" cy="384123"/>
          </a:xfrm>
          <a:noFill/>
        </p:grpSpPr>
        <p:sp>
          <p:nvSpPr>
            <p:cNvPr id="29" name="Прямоугольник 28"/>
            <p:cNvSpPr/>
            <p:nvPr/>
          </p:nvSpPr>
          <p:spPr>
            <a:xfrm>
              <a:off x="-2540187" y="2156089"/>
              <a:ext cx="1206333" cy="3841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-2540188" y="2213797"/>
              <a:ext cx="1206333" cy="302292"/>
              <a:chOff x="412563" y="3256124"/>
              <a:chExt cx="1206333" cy="302292"/>
            </a:xfrm>
            <a:grpFill/>
          </p:grpSpPr>
          <p:pic>
            <p:nvPicPr>
              <p:cNvPr id="31" name="Picture 6" descr="http://www.transneftstroy.ru/transneftstroy.ru/img/107.png"/>
              <p:cNvPicPr>
                <a:picLocks noChangeAspect="1" noChangeArrowheads="1"/>
              </p:cNvPicPr>
              <p:nvPr/>
            </p:nvPicPr>
            <p:blipFill>
              <a:blip r:embed="rId18" r:link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485" t="7086" r="34013" b="53853"/>
              <a:stretch>
                <a:fillRect/>
              </a:stretch>
            </p:blipFill>
            <p:spPr bwMode="auto">
              <a:xfrm>
                <a:off x="412563" y="3256124"/>
                <a:ext cx="355638" cy="30229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7" descr="http://www.transneftstroy.ru/transneftstroy.ru/img/107.png"/>
              <p:cNvPicPr>
                <a:picLocks noChangeAspect="1" noChangeArrowheads="1"/>
              </p:cNvPicPr>
              <p:nvPr/>
            </p:nvPicPr>
            <p:blipFill>
              <a:blip r:embed="rId18" r:link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8270" b="6966"/>
              <a:stretch>
                <a:fillRect/>
              </a:stretch>
            </p:blipFill>
            <p:spPr bwMode="auto">
              <a:xfrm>
                <a:off x="763587" y="3285493"/>
                <a:ext cx="855309" cy="2578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4" name="Группа 33"/>
          <p:cNvGrpSpPr/>
          <p:nvPr/>
        </p:nvGrpSpPr>
        <p:grpSpPr>
          <a:xfrm>
            <a:off x="2544658" y="1343465"/>
            <a:ext cx="4872701" cy="268623"/>
            <a:chOff x="-2245668" y="5829432"/>
            <a:chExt cx="4872701" cy="268623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-708000" y="5829432"/>
              <a:ext cx="1776062" cy="252000"/>
              <a:chOff x="-708000" y="5830043"/>
              <a:chExt cx="1776062" cy="252000"/>
            </a:xfrm>
          </p:grpSpPr>
          <p:sp>
            <p:nvSpPr>
              <p:cNvPr id="42" name="Овал 41"/>
              <p:cNvSpPr/>
              <p:nvPr/>
            </p:nvSpPr>
            <p:spPr>
              <a:xfrm>
                <a:off x="-708000" y="5830043"/>
                <a:ext cx="252000" cy="252000"/>
              </a:xfrm>
              <a:prstGeom prst="ellipse">
                <a:avLst/>
              </a:prstGeom>
              <a:solidFill>
                <a:schemeClr val="accent3">
                  <a:lumMod val="75000"/>
                  <a:alpha val="65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ru-RU" b="1" smtClean="0">
                  <a:solidFill>
                    <a:schemeClr val="dk1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-371938" y="5848321"/>
                <a:ext cx="1440000" cy="21544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ru-RU" sz="1400" dirty="0" smtClean="0"/>
                  <a:t>Независимая</a:t>
                </a:r>
                <a:endParaRPr lang="ru-RU" sz="1400" dirty="0"/>
              </a:p>
            </p:txBody>
          </p:sp>
        </p:grpSp>
        <p:grpSp>
          <p:nvGrpSpPr>
            <p:cNvPr id="36" name="Группа 35"/>
            <p:cNvGrpSpPr/>
            <p:nvPr/>
          </p:nvGrpSpPr>
          <p:grpSpPr>
            <a:xfrm>
              <a:off x="-2245668" y="5829432"/>
              <a:ext cx="1776062" cy="252000"/>
              <a:chOff x="-2245668" y="5829432"/>
              <a:chExt cx="1776062" cy="252000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-1909606" y="5847710"/>
                <a:ext cx="1440000" cy="21544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ru-RU" sz="1400" dirty="0" smtClean="0"/>
                  <a:t>"Связанная"</a:t>
                </a:r>
                <a:endParaRPr lang="ru-RU" sz="1400" dirty="0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-2245668" y="5829432"/>
                <a:ext cx="252000" cy="2520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  <a:alpha val="65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ru-RU" b="1" smtClean="0">
                  <a:solidFill>
                    <a:schemeClr val="dk1"/>
                  </a:solidFill>
                </a:endParaRPr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>
              <a:off x="889071" y="5846055"/>
              <a:ext cx="1737962" cy="252000"/>
              <a:chOff x="889071" y="5846055"/>
              <a:chExt cx="1737962" cy="25200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87033" y="5847710"/>
                <a:ext cx="1440000" cy="21544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ru-RU" sz="1400" dirty="0" smtClean="0"/>
                  <a:t>Государственная</a:t>
                </a:r>
                <a:endParaRPr lang="ru-RU" sz="1400" dirty="0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889071" y="5846055"/>
                <a:ext cx="252000" cy="252000"/>
              </a:xfrm>
              <a:prstGeom prst="ellipse">
                <a:avLst/>
              </a:prstGeom>
              <a:solidFill>
                <a:srgbClr val="FF0000">
                  <a:alpha val="65000"/>
                </a:srgb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ru-RU" b="1" smtClean="0">
                  <a:solidFill>
                    <a:schemeClr val="dk1"/>
                  </a:solidFill>
                </a:endParaRPr>
              </a:p>
            </p:txBody>
          </p:sp>
        </p:grpSp>
      </p:grpSp>
      <p:pic>
        <p:nvPicPr>
          <p:cNvPr id="7" name="Picture 9" descr="ГСИ-ПЕРМНЕФТЕГАЗСТРОЙ"/>
          <p:cNvPicPr>
            <a:picLocks noChangeAspect="1" noChangeArrowheads="1"/>
          </p:cNvPicPr>
          <p:nvPr/>
        </p:nvPicPr>
        <p:blipFill rotWithShape="1">
          <a:blip r:embed="rId20" r:link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4" t="10701" r="8488" b="31398"/>
          <a:stretch/>
        </p:blipFill>
        <p:spPr bwMode="auto">
          <a:xfrm>
            <a:off x="2667476" y="3045424"/>
            <a:ext cx="1047273" cy="285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Прямоугольник 49"/>
          <p:cNvSpPr/>
          <p:nvPr/>
        </p:nvSpPr>
        <p:spPr>
          <a:xfrm>
            <a:off x="700711" y="5965719"/>
            <a:ext cx="8099039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ru-RU" sz="2000" b="1" dirty="0" smtClean="0"/>
              <a:t>                   20                       40                     60            200                      400</a:t>
            </a:r>
            <a:endParaRPr lang="ru-RU" sz="2000" b="1" dirty="0"/>
          </a:p>
        </p:txBody>
      </p:sp>
      <p:grpSp>
        <p:nvGrpSpPr>
          <p:cNvPr id="52" name="Группа 114"/>
          <p:cNvGrpSpPr>
            <a:grpSpLocks/>
          </p:cNvGrpSpPr>
          <p:nvPr/>
        </p:nvGrpSpPr>
        <p:grpSpPr bwMode="auto">
          <a:xfrm>
            <a:off x="5436512" y="5626100"/>
            <a:ext cx="161925" cy="571500"/>
            <a:chOff x="1191615" y="5572140"/>
            <a:chExt cx="202799" cy="595980"/>
          </a:xfrm>
        </p:grpSpPr>
        <p:sp>
          <p:nvSpPr>
            <p:cNvPr id="53" name="Волна 52"/>
            <p:cNvSpPr/>
            <p:nvPr/>
          </p:nvSpPr>
          <p:spPr>
            <a:xfrm rot="5400000">
              <a:off x="1033591" y="5823219"/>
              <a:ext cx="504928" cy="145141"/>
            </a:xfrm>
            <a:prstGeom prst="wav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54" name="Группа 110"/>
            <p:cNvGrpSpPr>
              <a:grpSpLocks/>
            </p:cNvGrpSpPr>
            <p:nvPr/>
          </p:nvGrpSpPr>
          <p:grpSpPr bwMode="auto">
            <a:xfrm>
              <a:off x="1191615" y="5572140"/>
              <a:ext cx="202799" cy="595980"/>
              <a:chOff x="1550709" y="2008640"/>
              <a:chExt cx="202799" cy="595980"/>
            </a:xfrm>
          </p:grpSpPr>
          <p:sp>
            <p:nvSpPr>
              <p:cNvPr id="55" name="Прямоугольник 54"/>
              <p:cNvSpPr/>
              <p:nvPr/>
            </p:nvSpPr>
            <p:spPr>
              <a:xfrm>
                <a:off x="1550709" y="2568199"/>
                <a:ext cx="180928" cy="36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572579" y="2008640"/>
                <a:ext cx="180929" cy="1274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6" name="Прямоугольник 5"/>
          <p:cNvSpPr/>
          <p:nvPr/>
        </p:nvSpPr>
        <p:spPr>
          <a:xfrm>
            <a:off x="8539832" y="5825865"/>
            <a:ext cx="7119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млрд 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руб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25289" y="1265225"/>
            <a:ext cx="768928" cy="49244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прирост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выручки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47" name="Picture 2" descr="http://www.pfvis.ru/upload/medialibrary/81b/81bf5cbb95640bcd552c1ae922ddda3b.gif"/>
          <p:cNvPicPr>
            <a:picLocks noChangeAspect="1" noChangeArrowheads="1"/>
          </p:cNvPicPr>
          <p:nvPr/>
        </p:nvPicPr>
        <p:blipFill>
          <a:blip r:embed="rId22" r:link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0" r="65535" b="3960"/>
          <a:stretch>
            <a:fillRect/>
          </a:stretch>
        </p:blipFill>
        <p:spPr bwMode="auto">
          <a:xfrm>
            <a:off x="1276371" y="2453365"/>
            <a:ext cx="729075" cy="38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109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6"/>
          <p:cNvGrpSpPr/>
          <p:nvPr/>
        </p:nvGrpSpPr>
        <p:grpSpPr>
          <a:xfrm>
            <a:off x="1539871" y="2417373"/>
            <a:ext cx="2460625" cy="3154752"/>
            <a:chOff x="1539871" y="2417373"/>
            <a:chExt cx="2460625" cy="3154752"/>
          </a:xfrm>
        </p:grpSpPr>
        <p:pic>
          <p:nvPicPr>
            <p:cNvPr id="3686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1141"/>
            <a:stretch/>
          </p:blipFill>
          <p:spPr bwMode="auto">
            <a:xfrm>
              <a:off x="1539871" y="2417373"/>
              <a:ext cx="2460625" cy="315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6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432" t="29852" r="34451" b="65897"/>
            <a:stretch>
              <a:fillRect/>
            </a:stretch>
          </p:blipFill>
          <p:spPr bwMode="auto">
            <a:xfrm>
              <a:off x="2325684" y="3643313"/>
              <a:ext cx="322262" cy="11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" name="Скругленный прямоугольник 152"/>
          <p:cNvSpPr/>
          <p:nvPr/>
        </p:nvSpPr>
        <p:spPr>
          <a:xfrm>
            <a:off x="1135118" y="1776248"/>
            <a:ext cx="3573508" cy="6516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872" name="Содержимое 151"/>
          <p:cNvSpPr>
            <a:spLocks noGrp="1"/>
          </p:cNvSpPr>
          <p:nvPr>
            <p:ph sz="half" idx="4294967295"/>
          </p:nvPr>
        </p:nvSpPr>
        <p:spPr>
          <a:xfrm>
            <a:off x="1103621" y="1737641"/>
            <a:ext cx="3668079" cy="614363"/>
          </a:xfrm>
        </p:spPr>
        <p:txBody>
          <a:bodyPr>
            <a:noAutofit/>
          </a:bodyPr>
          <a:lstStyle/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Ваши вопросы?</a:t>
            </a:r>
          </a:p>
        </p:txBody>
      </p:sp>
      <p:sp>
        <p:nvSpPr>
          <p:cNvPr id="154" name="Содержимое 151"/>
          <p:cNvSpPr txBox="1">
            <a:spLocks/>
          </p:cNvSpPr>
          <p:nvPr/>
        </p:nvSpPr>
        <p:spPr bwMode="auto">
          <a:xfrm>
            <a:off x="2714625" y="5292725"/>
            <a:ext cx="59721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85000" lnSpcReduction="200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 smtClean="0">
                <a:ea typeface="Arial Unicode MS" pitchFamily="34" charset="-128"/>
                <a:cs typeface="Times New Roman" pitchFamily="18" charset="0"/>
              </a:rPr>
              <a:t>Исследования нашей компании </a:t>
            </a:r>
            <a:r>
              <a:rPr lang="ru-RU" kern="0" dirty="0" smtClean="0">
                <a:latin typeface="+mn-lt"/>
                <a:ea typeface="Arial Unicode MS" pitchFamily="34" charset="-128"/>
                <a:cs typeface="Times New Roman" pitchFamily="18" charset="0"/>
              </a:rPr>
              <a:t>Вы 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</a:rPr>
              <a:t>можете </a:t>
            </a:r>
            <a:r>
              <a:rPr lang="ru-RU" kern="0" dirty="0" smtClean="0">
                <a:latin typeface="+mn-lt"/>
                <a:ea typeface="Arial Unicode MS" pitchFamily="34" charset="-128"/>
                <a:cs typeface="Times New Roman" pitchFamily="18" charset="0"/>
              </a:rPr>
              <a:t>приобрести </a:t>
            </a:r>
            <a:br>
              <a:rPr lang="ru-RU" kern="0" dirty="0" smtClean="0">
                <a:latin typeface="+mn-lt"/>
                <a:ea typeface="Arial Unicode MS" pitchFamily="34" charset="-128"/>
                <a:cs typeface="Times New Roman" pitchFamily="18" charset="0"/>
              </a:rPr>
            </a:br>
            <a:r>
              <a:rPr lang="ru-RU" kern="0" dirty="0" smtClean="0">
                <a:latin typeface="+mn-lt"/>
                <a:ea typeface="Arial Unicode MS" pitchFamily="34" charset="-128"/>
                <a:cs typeface="Times New Roman" pitchFamily="18" charset="0"/>
              </a:rPr>
              <a:t>в интернет-магазине </a:t>
            </a:r>
            <a:r>
              <a:rPr lang="en-US" kern="0" dirty="0" smtClean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www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.</a:t>
            </a:r>
            <a:r>
              <a:rPr lang="en-US" kern="0" dirty="0" err="1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infoline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.</a:t>
            </a:r>
            <a:r>
              <a:rPr lang="en-US" kern="0" dirty="0" err="1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spb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.</a:t>
            </a:r>
            <a:r>
              <a:rPr lang="en-US" kern="0" dirty="0" err="1" smtClean="0">
                <a:latin typeface="+mn-lt"/>
                <a:ea typeface="Arial Unicode MS" pitchFamily="34" charset="-128"/>
                <a:cs typeface="Times New Roman" pitchFamily="18" charset="0"/>
                <a:hlinkClick r:id="rId5"/>
              </a:rPr>
              <a:t>ru</a:t>
            </a:r>
            <a:r>
              <a:rPr lang="ru-RU" kern="0" dirty="0" smtClean="0">
                <a:latin typeface="+mn-lt"/>
                <a:ea typeface="Arial Unicode MS" pitchFamily="34" charset="-128"/>
                <a:cs typeface="Times New Roman" pitchFamily="18" charset="0"/>
              </a:rPr>
              <a:t>,</a:t>
            </a:r>
            <a:endParaRPr lang="ru-RU" kern="0" dirty="0">
              <a:latin typeface="+mn-lt"/>
              <a:ea typeface="Arial Unicode MS" pitchFamily="34" charset="-128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 smtClean="0">
                <a:ea typeface="Arial Unicode MS" pitchFamily="34" charset="-128"/>
                <a:cs typeface="Times New Roman" pitchFamily="18" charset="0"/>
              </a:rPr>
              <a:t>заказать по </a:t>
            </a: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</a:rPr>
              <a:t>телефонам (495) 772-7640, (812) 322-6848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+mn-lt"/>
                <a:ea typeface="Arial Unicode MS" pitchFamily="34" charset="-128"/>
                <a:cs typeface="Times New Roman" pitchFamily="18" charset="0"/>
              </a:rPr>
              <a:t>или по почте: </a:t>
            </a:r>
            <a:r>
              <a:rPr lang="en-US" kern="0" dirty="0" err="1" smtClean="0">
                <a:ea typeface="Arial Unicode MS" pitchFamily="34" charset="-128"/>
                <a:cs typeface="Times New Roman" pitchFamily="18" charset="0"/>
                <a:hlinkClick r:id="rId6"/>
              </a:rPr>
              <a:t>tek</a:t>
            </a:r>
            <a:r>
              <a:rPr lang="ru-RU" kern="0" dirty="0" smtClean="0">
                <a:ea typeface="Arial Unicode MS" pitchFamily="34" charset="-128"/>
                <a:cs typeface="Times New Roman" pitchFamily="18" charset="0"/>
                <a:hlinkClick r:id="rId6"/>
              </a:rPr>
              <a:t>@infoline.spb.ru</a:t>
            </a:r>
            <a:endParaRPr lang="ru-RU" kern="0" dirty="0">
              <a:latin typeface="Arial Unicode MS" pitchFamily="34" charset="-128"/>
              <a:ea typeface="Arial Unicode MS" pitchFamily="34" charset="-128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ru-RU" sz="3200" kern="0" dirty="0">
              <a:latin typeface="+mn-lt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2857488" y="2718446"/>
            <a:ext cx="60722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Тема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презентации: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"Конкурентная карта и проблемы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рынка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инжиниринга в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ТЭК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России"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6" name="Rectangle 3"/>
          <p:cNvSpPr txBox="1">
            <a:spLocks noChangeArrowheads="1"/>
          </p:cNvSpPr>
          <p:nvPr/>
        </p:nvSpPr>
        <p:spPr bwMode="auto">
          <a:xfrm>
            <a:off x="2977515" y="4282444"/>
            <a:ext cx="5500688" cy="84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kern="0" dirty="0">
                <a:latin typeface="+mn-lt"/>
              </a:rPr>
              <a:t>Докладчик: </a:t>
            </a:r>
            <a:r>
              <a:rPr lang="ru-RU" sz="2000" kern="0" dirty="0" err="1" smtClean="0">
                <a:latin typeface="+mn-lt"/>
              </a:rPr>
              <a:t>Баленко</a:t>
            </a:r>
            <a:r>
              <a:rPr lang="ru-RU" sz="2000" kern="0" dirty="0" smtClean="0">
                <a:latin typeface="+mn-lt"/>
              </a:rPr>
              <a:t> Дарья, </a:t>
            </a:r>
            <a:br>
              <a:rPr lang="ru-RU" sz="2000" kern="0" dirty="0" smtClean="0">
                <a:latin typeface="+mn-lt"/>
              </a:rPr>
            </a:br>
            <a:r>
              <a:rPr lang="ru-RU" sz="2000" kern="0" dirty="0" smtClean="0">
                <a:latin typeface="+mn-lt"/>
              </a:rPr>
              <a:t>ведущий аналитик </a:t>
            </a:r>
            <a:r>
              <a:rPr lang="en-US" sz="2000" kern="0" dirty="0" smtClean="0">
                <a:latin typeface="+mn-lt"/>
              </a:rPr>
              <a:t>“INFOLine</a:t>
            </a:r>
            <a:r>
              <a:rPr lang="ru-RU" sz="2000" kern="0" dirty="0" smtClean="0">
                <a:latin typeface="+mn-lt"/>
              </a:rPr>
              <a:t>-Аналитика</a:t>
            </a:r>
            <a:r>
              <a:rPr lang="en-US" sz="2000" kern="0" dirty="0" smtClean="0">
                <a:latin typeface="+mn-lt"/>
              </a:rPr>
              <a:t>”</a:t>
            </a:r>
            <a:endParaRPr lang="ru-RU" sz="2000" kern="0" dirty="0">
              <a:latin typeface="+mn-lt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2679923" y="104775"/>
            <a:ext cx="6087591" cy="928688"/>
          </a:xfrm>
          <a:prstGeom prst="rect">
            <a:avLst/>
          </a:prstGeom>
        </p:spPr>
        <p:txBody>
          <a:bodyPr rIns="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662880" y="116632"/>
            <a:ext cx="8229600" cy="928688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Добыча нефти стагнирует, добыча газа </a:t>
            </a:r>
            <a:b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растёт за счёт независимых</a:t>
            </a:r>
            <a:endParaRPr lang="ru-RU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1" y="1205949"/>
            <a:ext cx="9045717" cy="5223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4"/>
          <p:cNvSpPr txBox="1">
            <a:spLocks noChangeArrowheads="1"/>
          </p:cNvSpPr>
          <p:nvPr/>
        </p:nvSpPr>
        <p:spPr>
          <a:xfrm>
            <a:off x="662880" y="116632"/>
            <a:ext cx="82296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Потенциал переработки нефти и газа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используется недостаточно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6165"/>
            <a:ext cx="9144000" cy="52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75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597836"/>
              </p:ext>
            </p:extLst>
          </p:nvPr>
        </p:nvGraphicFramePr>
        <p:xfrm>
          <a:off x="31992" y="2419985"/>
          <a:ext cx="9069633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406"/>
                <a:gridCol w="3042213"/>
                <a:gridCol w="3153092"/>
                <a:gridCol w="11499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Экологический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к</a:t>
                      </a:r>
                      <a:r>
                        <a:rPr lang="ru-RU" sz="1800" baseline="0" dirty="0" smtClean="0"/>
                        <a:t>ласс</a:t>
                      </a:r>
                      <a:endParaRPr lang="ru-RU" sz="1800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План</a:t>
                      </a:r>
                      <a:endParaRPr lang="ru-RU" sz="180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Факт</a:t>
                      </a:r>
                      <a:endParaRPr lang="ru-RU" sz="180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Отсрочка</a:t>
                      </a:r>
                      <a:endParaRPr lang="ru-RU" sz="1800"/>
                    </a:p>
                  </a:txBody>
                  <a:tcPr marL="36000" marR="360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Евро 1</a:t>
                      </a:r>
                      <a:endParaRPr lang="ru-RU" sz="180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до апреля 2006</a:t>
                      </a:r>
                      <a:endParaRPr lang="ru-RU" sz="180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smtClean="0"/>
                        <a:t>до апреля 2006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smtClean="0"/>
                        <a:t>-</a:t>
                      </a:r>
                    </a:p>
                  </a:txBody>
                  <a:tcPr marL="36000" marR="360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Евро 2</a:t>
                      </a:r>
                      <a:endParaRPr lang="ru-RU" sz="180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smtClean="0"/>
                        <a:t>апрель 2006-декабрь</a:t>
                      </a:r>
                      <a:r>
                        <a:rPr lang="ru-RU" sz="1800" baseline="0" smtClean="0"/>
                        <a:t> </a:t>
                      </a:r>
                      <a:r>
                        <a:rPr lang="ru-RU" sz="1800" smtClean="0"/>
                        <a:t> 2007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smtClean="0"/>
                        <a:t>апрель 2006-декабрь</a:t>
                      </a:r>
                      <a:r>
                        <a:rPr lang="ru-RU" sz="1800" baseline="0" smtClean="0"/>
                        <a:t>  </a:t>
                      </a:r>
                      <a:r>
                        <a:rPr lang="ru-RU" sz="1800" smtClean="0"/>
                        <a:t>2012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smtClean="0"/>
                        <a:t>5 лет</a:t>
                      </a:r>
                    </a:p>
                  </a:txBody>
                  <a:tcPr marL="36000" marR="360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Евро 3</a:t>
                      </a:r>
                      <a:endParaRPr lang="ru-RU" sz="180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январь 2008-декабрь</a:t>
                      </a:r>
                      <a:r>
                        <a:rPr lang="ru-RU" sz="1800" baseline="0" smtClean="0"/>
                        <a:t> </a:t>
                      </a:r>
                      <a:r>
                        <a:rPr lang="ru-RU" sz="1800" smtClean="0"/>
                        <a:t>2009</a:t>
                      </a:r>
                      <a:endParaRPr lang="ru-RU" sz="180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январь 2013-декабрь</a:t>
                      </a:r>
                      <a:r>
                        <a:rPr lang="ru-RU" sz="1800" baseline="0" smtClean="0"/>
                        <a:t> </a:t>
                      </a:r>
                      <a:r>
                        <a:rPr lang="ru-RU" sz="1800" smtClean="0"/>
                        <a:t>2014</a:t>
                      </a:r>
                      <a:endParaRPr lang="ru-RU" sz="180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5 лет</a:t>
                      </a:r>
                      <a:endParaRPr lang="ru-RU" sz="1800"/>
                    </a:p>
                  </a:txBody>
                  <a:tcPr marL="36000" marR="360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smtClean="0"/>
                        <a:t>Евро 4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январь 2010-декабрь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2013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/>
                        <a:t>январь 2015-декабрь</a:t>
                      </a:r>
                      <a:r>
                        <a:rPr lang="ru-RU" sz="1800" baseline="0" smtClean="0"/>
                        <a:t> </a:t>
                      </a:r>
                      <a:r>
                        <a:rPr lang="ru-RU" sz="1800" smtClean="0"/>
                        <a:t>2015</a:t>
                      </a:r>
                      <a:endParaRPr lang="ru-RU" sz="180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>
                          <a:solidFill>
                            <a:srgbClr val="FF0000"/>
                          </a:solidFill>
                        </a:rPr>
                        <a:t>2 года?</a:t>
                      </a:r>
                      <a:endParaRPr lang="ru-RU" sz="180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smtClean="0"/>
                        <a:t>Евро 5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январь 2014-без ограничений</a:t>
                      </a:r>
                      <a:endParaRPr lang="ru-RU" sz="1800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smtClean="0"/>
                        <a:t>январь 2016-без ограничений</a:t>
                      </a: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2 года?</a:t>
                      </a:r>
                    </a:p>
                  </a:txBody>
                  <a:tcPr marL="36000" marR="36000" anchor="ctr"/>
                </a:tc>
              </a:tr>
            </a:tbl>
          </a:graphicData>
        </a:graphic>
      </p:graphicFrame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662880" y="116632"/>
            <a:ext cx="8229600" cy="928688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нефтепереработки – 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госрегулирование, компромиссы, отсрочки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4287" y="1285460"/>
            <a:ext cx="4214813" cy="798406"/>
            <a:chOff x="14287" y="1285460"/>
            <a:chExt cx="4214813" cy="79840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91726" y="1407664"/>
              <a:ext cx="3437374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b="1" dirty="0" smtClean="0"/>
                <a:t>Постановление Правительства РФ</a:t>
              </a:r>
              <a:endParaRPr lang="ru-RU" b="1" dirty="0"/>
            </a:p>
            <a:p>
              <a:pPr algn="ctr"/>
              <a:r>
                <a:rPr lang="ru-RU" b="1" dirty="0" smtClean="0"/>
                <a:t>12 </a:t>
              </a:r>
              <a:r>
                <a:rPr lang="ru-RU" b="1" dirty="0"/>
                <a:t>октября 2005 г. </a:t>
              </a:r>
              <a:r>
                <a:rPr lang="ru-RU" b="1" dirty="0" smtClean="0"/>
                <a:t>№ 609</a:t>
              </a:r>
              <a:endParaRPr lang="ru-RU" b="1" dirty="0">
                <a:effectLst/>
              </a:endParaRPr>
            </a:p>
          </p:txBody>
        </p:sp>
        <p:pic>
          <p:nvPicPr>
            <p:cNvPr id="2050" name="Picture 2" descr="http://aveweb.ru/up/down/img/vector/gerb-rossii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3" t="1424" r="51605" b="50253"/>
            <a:stretch/>
          </p:blipFill>
          <p:spPr bwMode="auto">
            <a:xfrm>
              <a:off x="14287" y="1285460"/>
              <a:ext cx="785813" cy="798406"/>
            </a:xfrm>
            <a:prstGeom prst="roundRect">
              <a:avLst>
                <a:gd name="adj" fmla="val 39103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4745352" y="1309060"/>
            <a:ext cx="4398652" cy="751206"/>
            <a:chOff x="4916169" y="1309060"/>
            <a:chExt cx="4304236" cy="751206"/>
          </a:xfrm>
        </p:grpSpPr>
        <p:pic>
          <p:nvPicPr>
            <p:cNvPr id="9" name="Picture 2" descr="http://us.123rf.com/400wm/400/400/svjatogor/svjatogor1010/svjatogor101000010/7996044-four-hands-teamwork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6169" y="1309060"/>
              <a:ext cx="751206" cy="751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5666759" y="1407664"/>
              <a:ext cx="3553646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b="1" dirty="0" smtClean="0"/>
                <a:t>Соглашения ФАС, </a:t>
              </a:r>
              <a:r>
                <a:rPr lang="ru-RU" b="1" dirty="0" err="1" smtClean="0"/>
                <a:t>Ростехнадзор</a:t>
              </a:r>
              <a:r>
                <a:rPr lang="ru-RU" b="1" dirty="0" smtClean="0"/>
                <a:t> и </a:t>
              </a:r>
              <a:r>
                <a:rPr lang="ru-RU" b="1" dirty="0" err="1" smtClean="0"/>
                <a:t>Росстандарт</a:t>
              </a:r>
              <a:r>
                <a:rPr lang="ru-RU" b="1" dirty="0" smtClean="0"/>
                <a:t> с ВИНК, октябрь 2011 г.</a:t>
              </a:r>
              <a:endParaRPr lang="ru-RU" b="1" dirty="0">
                <a:effectLst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36000" y="5251221"/>
            <a:ext cx="90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Многократные переносы сроков оказывают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дезорганизующее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дестимулирующее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воздействие на ВИНК. В проигрыше оказываются те, кто реализовал проекты без отставания 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9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34768" y="1340768"/>
            <a:ext cx="4491233" cy="571504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spcBef>
                <a:spcPct val="0"/>
              </a:spcBef>
              <a:defRPr/>
            </a:pPr>
            <a:r>
              <a:rPr lang="ru-RU" smtClean="0"/>
              <a:t>Динамика инвестиций в добычу нефти в 2008-2012 и прогноз до 2016</a:t>
            </a:r>
            <a:r>
              <a:rPr lang="ru-RU"/>
              <a:t>, млрд. руб. </a:t>
            </a:r>
            <a:endParaRPr lang="ru-RU" smtClean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26600" y="1340768"/>
            <a:ext cx="4491233" cy="571504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spcBef>
                <a:spcPct val="0"/>
              </a:spcBef>
              <a:defRPr/>
            </a:pPr>
            <a:r>
              <a:rPr lang="ru-RU"/>
              <a:t>Динамика инвестиций </a:t>
            </a:r>
            <a:r>
              <a:rPr lang="ru-RU" smtClean="0"/>
              <a:t>в добычу газа </a:t>
            </a:r>
            <a:br>
              <a:rPr lang="ru-RU" smtClean="0"/>
            </a:br>
            <a:r>
              <a:rPr lang="ru-RU" smtClean="0"/>
              <a:t>в 2008-2012 и прогноз до 2016, млрд. руб. </a:t>
            </a:r>
          </a:p>
        </p:txBody>
      </p:sp>
      <p:sp>
        <p:nvSpPr>
          <p:cNvPr id="35" name="Rectangle 4"/>
          <p:cNvSpPr>
            <a:spLocks noGrp="1" noChangeArrowheads="1"/>
          </p:cNvSpPr>
          <p:nvPr>
            <p:ph type="title"/>
          </p:nvPr>
        </p:nvSpPr>
        <p:spPr>
          <a:xfrm>
            <a:off x="734888" y="126464"/>
            <a:ext cx="8229600" cy="928688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Текущий объем инвестиций не позволяет 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рассчитывать на значительный рост добычи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2198" y="5308371"/>
            <a:ext cx="89727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Частные компании </a:t>
            </a:r>
            <a:r>
              <a:rPr lang="ru-RU" sz="2000" b="1" dirty="0" smtClean="0">
                <a:solidFill>
                  <a:srgbClr val="FF0000"/>
                </a:solidFill>
              </a:rPr>
              <a:t>не допущены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к шельфу. Привлечение иностранных компаний через СП с Роснефтью и Газпромом </a:t>
            </a:r>
            <a:r>
              <a:rPr lang="ru-RU" sz="2000" b="1" dirty="0" smtClean="0">
                <a:solidFill>
                  <a:srgbClr val="FF0000"/>
                </a:solidFill>
              </a:rPr>
              <a:t>не оптимальное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решение.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"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Новатэк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" остаётся единственной </a:t>
            </a:r>
            <a:r>
              <a:rPr lang="ru-RU" sz="2000" b="1" dirty="0">
                <a:solidFill>
                  <a:srgbClr val="FF0000"/>
                </a:solidFill>
              </a:rPr>
              <a:t>"</a:t>
            </a:r>
            <a:r>
              <a:rPr lang="ru-RU" sz="2000" b="1" dirty="0" smtClean="0">
                <a:solidFill>
                  <a:srgbClr val="FF0000"/>
                </a:solidFill>
              </a:rPr>
              <a:t>звездой"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в ТЭК.</a:t>
            </a:r>
            <a:endParaRPr lang="ru-RU" sz="2000" b="1" dirty="0" smtClean="0">
              <a:solidFill>
                <a:srgbClr val="FF0000"/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326980" y="4809380"/>
            <a:ext cx="8661914" cy="369332"/>
            <a:chOff x="326980" y="4809380"/>
            <a:chExt cx="8661914" cy="369332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542980" y="4809380"/>
              <a:ext cx="8445914" cy="369332"/>
              <a:chOff x="542980" y="5795972"/>
              <a:chExt cx="8445914" cy="369332"/>
            </a:xfrm>
          </p:grpSpPr>
          <p:sp>
            <p:nvSpPr>
              <p:cNvPr id="30" name="Прямоугольник 29"/>
              <p:cNvSpPr/>
              <p:nvPr/>
            </p:nvSpPr>
            <p:spPr>
              <a:xfrm>
                <a:off x="542980" y="5795972"/>
                <a:ext cx="24143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mtClean="0"/>
                  <a:t>Фактическое значение</a:t>
                </a:r>
                <a:endParaRPr lang="ru-RU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3316110" y="5795972"/>
                <a:ext cx="26164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mtClean="0"/>
                  <a:t>Оптимистичный прогноз</a:t>
                </a:r>
                <a:endParaRPr lang="ru-RU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6280717" y="5795972"/>
                <a:ext cx="27081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mtClean="0"/>
                  <a:t>Пессимистичный прогноз</a:t>
                </a:r>
                <a:endParaRPr lang="ru-RU"/>
              </a:p>
            </p:txBody>
          </p:sp>
        </p:grpSp>
        <p:sp>
          <p:nvSpPr>
            <p:cNvPr id="27" name="Овал 26"/>
            <p:cNvSpPr/>
            <p:nvPr/>
          </p:nvSpPr>
          <p:spPr>
            <a:xfrm>
              <a:off x="326980" y="4886046"/>
              <a:ext cx="216000" cy="2160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085510" y="4886046"/>
              <a:ext cx="216000" cy="216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6064717" y="4886046"/>
              <a:ext cx="216000" cy="216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1" y="2155041"/>
            <a:ext cx="9045717" cy="254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81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34768" y="1340768"/>
            <a:ext cx="4491233" cy="571504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spcBef>
                <a:spcPct val="0"/>
              </a:spcBef>
              <a:defRPr/>
            </a:pPr>
            <a:r>
              <a:rPr lang="ru-RU" smtClean="0"/>
              <a:t>Динамика инвестиций в переработку нефти и нефтехимию, прогноз до 2016</a:t>
            </a:r>
            <a:r>
              <a:rPr lang="ru-RU"/>
              <a:t>, млрд. руб. </a:t>
            </a:r>
            <a:endParaRPr lang="ru-RU" smtClean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06504" y="1340768"/>
            <a:ext cx="4491233" cy="571504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spcBef>
                <a:spcPct val="0"/>
              </a:spcBef>
              <a:defRPr/>
            </a:pPr>
            <a:r>
              <a:rPr lang="ru-RU"/>
              <a:t>Динамика инвестиций </a:t>
            </a:r>
            <a:r>
              <a:rPr lang="ru-RU" smtClean="0"/>
              <a:t>в </a:t>
            </a:r>
            <a:r>
              <a:rPr lang="ru-RU"/>
              <a:t>переработку газа </a:t>
            </a:r>
            <a:r>
              <a:rPr lang="ru-RU" smtClean="0"/>
              <a:t> и </a:t>
            </a:r>
            <a:r>
              <a:rPr lang="ru-RU" err="1" smtClean="0"/>
              <a:t>газохимию</a:t>
            </a:r>
            <a:r>
              <a:rPr lang="ru-RU" smtClean="0"/>
              <a:t>, прогноз до 2016, млрд. руб.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4097" y="5336946"/>
            <a:ext cx="903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</a:rPr>
              <a:t>Переработке ТЭР нужна коренная модернизация, </a:t>
            </a:r>
            <a:r>
              <a:rPr lang="ru-RU" sz="2000" b="1" smtClean="0">
                <a:solidFill>
                  <a:srgbClr val="FF0000"/>
                </a:solidFill>
              </a:rPr>
              <a:t>технологический рывок</a:t>
            </a:r>
          </a:p>
          <a:p>
            <a:pPr algn="ctr"/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</a:rPr>
              <a:t>Активность инвестора сдерживает </a:t>
            </a:r>
            <a:r>
              <a:rPr lang="ru-RU" sz="2000" b="1" smtClean="0">
                <a:solidFill>
                  <a:srgbClr val="FF0000"/>
                </a:solidFill>
              </a:rPr>
              <a:t>непоследовательность решений </a:t>
            </a:r>
            <a:r>
              <a:rPr lang="ru-RU" sz="2000" b="1" smtClean="0">
                <a:solidFill>
                  <a:schemeClr val="tx2"/>
                </a:solidFill>
              </a:rPr>
              <a:t>государства</a:t>
            </a:r>
          </a:p>
          <a:p>
            <a:pPr algn="ctr"/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</a:rPr>
              <a:t>Экономические стимулы ускорения </a:t>
            </a:r>
            <a:r>
              <a:rPr lang="ru-RU" sz="2000" b="1" err="1" smtClean="0">
                <a:solidFill>
                  <a:schemeClr val="accent1">
                    <a:lumMod val="75000"/>
                  </a:schemeClr>
                </a:solidFill>
              </a:rPr>
              <a:t>инвестпроектов</a:t>
            </a:r>
            <a:r>
              <a:rPr lang="ru-RU" sz="2000" b="1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smtClean="0">
                <a:solidFill>
                  <a:srgbClr val="FF0000"/>
                </a:solidFill>
              </a:rPr>
              <a:t>не сформированы</a:t>
            </a:r>
            <a:endParaRPr lang="ru-RU" sz="2000" b="1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26980" y="4809380"/>
            <a:ext cx="8661914" cy="369332"/>
            <a:chOff x="326980" y="4809380"/>
            <a:chExt cx="8661914" cy="369332"/>
          </a:xfrm>
        </p:grpSpPr>
        <p:grpSp>
          <p:nvGrpSpPr>
            <p:cNvPr id="37" name="Группа 36"/>
            <p:cNvGrpSpPr/>
            <p:nvPr/>
          </p:nvGrpSpPr>
          <p:grpSpPr>
            <a:xfrm>
              <a:off x="542980" y="4809380"/>
              <a:ext cx="8445914" cy="369332"/>
              <a:chOff x="542980" y="5795972"/>
              <a:chExt cx="8445914" cy="369332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542980" y="5795972"/>
                <a:ext cx="24143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mtClean="0"/>
                  <a:t>Фактическое значение</a:t>
                </a:r>
                <a:endParaRPr lang="ru-RU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16110" y="5795972"/>
                <a:ext cx="26164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mtClean="0"/>
                  <a:t>Оптимистичный прогноз</a:t>
                </a:r>
                <a:endParaRPr lang="ru-RU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6280717" y="5795972"/>
                <a:ext cx="27081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mtClean="0"/>
                  <a:t>Пессимистичный прогноз</a:t>
                </a:r>
                <a:endParaRPr lang="ru-RU"/>
              </a:p>
            </p:txBody>
          </p:sp>
        </p:grpSp>
        <p:sp>
          <p:nvSpPr>
            <p:cNvPr id="2" name="Овал 1"/>
            <p:cNvSpPr/>
            <p:nvPr/>
          </p:nvSpPr>
          <p:spPr>
            <a:xfrm>
              <a:off x="326980" y="4886046"/>
              <a:ext cx="216000" cy="2160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85510" y="4886046"/>
              <a:ext cx="216000" cy="216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6064717" y="4886046"/>
              <a:ext cx="216000" cy="216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Rectangle 4"/>
          <p:cNvSpPr txBox="1">
            <a:spLocks noChangeArrowheads="1"/>
          </p:cNvSpPr>
          <p:nvPr/>
        </p:nvSpPr>
        <p:spPr>
          <a:xfrm>
            <a:off x="734888" y="126464"/>
            <a:ext cx="8229600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Инвестиции в переработку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нефти и газа 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нефтегазохимию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продолжат расти 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1" y="2155041"/>
            <a:ext cx="9045717" cy="254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25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2573300" y="142875"/>
            <a:ext cx="6113500" cy="928688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сегмента транспорта </a:t>
            </a:r>
            <a:br>
              <a:rPr lang="ru-RU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нефти и газа определяют 3 вектора</a:t>
            </a:r>
            <a:endParaRPr lang="ru-RU" sz="48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545" y="1369234"/>
            <a:ext cx="5005511" cy="571504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spcBef>
                <a:spcPct val="0"/>
              </a:spcBef>
              <a:defRPr/>
            </a:pPr>
            <a:r>
              <a:rPr lang="ru-RU" sz="2000" smtClean="0"/>
              <a:t>Динамика инвестиций в транспортировку углеводородов и прогноз до 2016, млрд. руб.</a:t>
            </a:r>
          </a:p>
        </p:txBody>
      </p:sp>
      <p:grpSp>
        <p:nvGrpSpPr>
          <p:cNvPr id="74" name="Группа 73"/>
          <p:cNvGrpSpPr/>
          <p:nvPr/>
        </p:nvGrpSpPr>
        <p:grpSpPr>
          <a:xfrm>
            <a:off x="5250516" y="3869468"/>
            <a:ext cx="3677603" cy="2283900"/>
            <a:chOff x="5250516" y="3463190"/>
            <a:chExt cx="3677603" cy="2283900"/>
          </a:xfrm>
        </p:grpSpPr>
        <p:grpSp>
          <p:nvGrpSpPr>
            <p:cNvPr id="66" name="Группа 65"/>
            <p:cNvGrpSpPr/>
            <p:nvPr/>
          </p:nvGrpSpPr>
          <p:grpSpPr>
            <a:xfrm>
              <a:off x="5566394" y="5188365"/>
              <a:ext cx="3167849" cy="558725"/>
              <a:chOff x="5633069" y="4859635"/>
              <a:chExt cx="3167849" cy="558725"/>
            </a:xfrm>
          </p:grpSpPr>
          <p:pic>
            <p:nvPicPr>
              <p:cNvPr id="13318" name="Picture 6" descr="http://us.123rf.com/400wm/400/400/myvector/myvector1201/myvector120101867/12127584-vector-illustration-of-single-isolated-gas-home-icon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lum bright="-5000" contrast="30000"/>
              </a:blip>
              <a:srcRect l="8504" t="14740" r="8504" b="14173"/>
              <a:stretch>
                <a:fillRect/>
              </a:stretch>
            </p:blipFill>
            <p:spPr bwMode="auto">
              <a:xfrm>
                <a:off x="5633069" y="4859635"/>
                <a:ext cx="630446" cy="540000"/>
              </a:xfrm>
              <a:prstGeom prst="rect">
                <a:avLst/>
              </a:prstGeom>
              <a:noFill/>
            </p:spPr>
          </p:pic>
          <p:pic>
            <p:nvPicPr>
              <p:cNvPr id="13326" name="Picture 14" descr="http://i.istockimg.com/file_thumbview_approve/10673571/2/stock-illustration-10673571-chemistry-icon-set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lum bright="-38000" contrast="66000"/>
              </a:blip>
              <a:srcRect l="21819" t="827" r="65458" b="79414"/>
              <a:stretch>
                <a:fillRect/>
              </a:stretch>
            </p:blipFill>
            <p:spPr bwMode="auto">
              <a:xfrm>
                <a:off x="8286858" y="4859635"/>
                <a:ext cx="514060" cy="540000"/>
              </a:xfrm>
              <a:prstGeom prst="rect">
                <a:avLst/>
              </a:prstGeom>
              <a:noFill/>
            </p:spPr>
          </p:pic>
          <p:pic>
            <p:nvPicPr>
              <p:cNvPr id="13328" name="Picture 16" descr="Exploration Icon Royalty Free Stock Vector Art Illustration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lum bright="-30000" contrast="50000"/>
              </a:blip>
              <a:srcRect t="76536" r="84084"/>
              <a:stretch>
                <a:fillRect/>
              </a:stretch>
            </p:blipFill>
            <p:spPr bwMode="auto">
              <a:xfrm>
                <a:off x="7021445" y="4859635"/>
                <a:ext cx="576064" cy="558725"/>
              </a:xfrm>
              <a:prstGeom prst="rect">
                <a:avLst/>
              </a:prstGeom>
              <a:noFill/>
            </p:spPr>
          </p:pic>
        </p:grpSp>
        <p:grpSp>
          <p:nvGrpSpPr>
            <p:cNvPr id="65" name="Группа 64"/>
            <p:cNvGrpSpPr/>
            <p:nvPr/>
          </p:nvGrpSpPr>
          <p:grpSpPr>
            <a:xfrm>
              <a:off x="6320797" y="4493520"/>
              <a:ext cx="1727622" cy="385894"/>
              <a:chOff x="6343361" y="3962600"/>
              <a:chExt cx="1727622" cy="385894"/>
            </a:xfrm>
            <a:solidFill>
              <a:srgbClr val="0079C2"/>
            </a:solidFill>
          </p:grpSpPr>
          <p:sp>
            <p:nvSpPr>
              <p:cNvPr id="62" name="Штриховая стрелка вправо 61"/>
              <p:cNvSpPr/>
              <p:nvPr/>
            </p:nvSpPr>
            <p:spPr>
              <a:xfrm rot="5400000">
                <a:off x="7020557" y="4132755"/>
                <a:ext cx="360040" cy="71438"/>
              </a:xfrm>
              <a:prstGeom prst="stripedRightArrow">
                <a:avLst>
                  <a:gd name="adj1" fmla="val 50000"/>
                  <a:gd name="adj2" fmla="val 87831"/>
                </a:avLst>
              </a:prstGeom>
              <a:grpFill/>
              <a:ln>
                <a:solidFill>
                  <a:srgbClr val="0079C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Штриховая стрелка вправо 62"/>
              <p:cNvSpPr/>
              <p:nvPr/>
            </p:nvSpPr>
            <p:spPr>
              <a:xfrm rot="2755087">
                <a:off x="7855244" y="4106901"/>
                <a:ext cx="360040" cy="71438"/>
              </a:xfrm>
              <a:prstGeom prst="stripedRightArrow">
                <a:avLst>
                  <a:gd name="adj1" fmla="val 50000"/>
                  <a:gd name="adj2" fmla="val 87831"/>
                </a:avLst>
              </a:prstGeom>
              <a:grpFill/>
              <a:ln>
                <a:solidFill>
                  <a:srgbClr val="0079C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Штриховая стрелка вправо 63"/>
              <p:cNvSpPr/>
              <p:nvPr/>
            </p:nvSpPr>
            <p:spPr>
              <a:xfrm rot="18844913" flipH="1">
                <a:off x="6199060" y="4106901"/>
                <a:ext cx="360040" cy="71438"/>
              </a:xfrm>
              <a:prstGeom prst="stripedRightArrow">
                <a:avLst>
                  <a:gd name="adj1" fmla="val 50000"/>
                  <a:gd name="adj2" fmla="val 87831"/>
                </a:avLst>
              </a:prstGeom>
              <a:grpFill/>
              <a:ln>
                <a:solidFill>
                  <a:srgbClr val="0079C2"/>
                </a:solidFill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3330" name="Picture 18" descr="http://t2.gstatic.com/images?q=tbn:ANd9GcRWz8Y58EEm5l8S6Kb8tM4URlO6WFO7nhJXB_zxYMonlNKgJF5GwjMMI-kn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134968" y="3463190"/>
              <a:ext cx="1907770" cy="936000"/>
            </a:xfrm>
            <a:prstGeom prst="rect">
              <a:avLst/>
            </a:prstGeom>
            <a:noFill/>
          </p:spPr>
        </p:pic>
        <p:sp>
          <p:nvSpPr>
            <p:cNvPr id="71" name="TextBox 70"/>
            <p:cNvSpPr txBox="1"/>
            <p:nvPr/>
          </p:nvSpPr>
          <p:spPr>
            <a:xfrm>
              <a:off x="7920007" y="4910971"/>
              <a:ext cx="100811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ru-RU" sz="1600" b="1" smtClean="0">
                  <a:solidFill>
                    <a:srgbClr val="0079C2"/>
                  </a:solidFill>
                </a:rPr>
                <a:t>Химия</a:t>
              </a:r>
              <a:endParaRPr lang="ru-RU" sz="1600" b="1">
                <a:solidFill>
                  <a:srgbClr val="0079C2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250516" y="4910971"/>
              <a:ext cx="122413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ru-RU" sz="1600" b="1" smtClean="0">
                  <a:solidFill>
                    <a:srgbClr val="0079C2"/>
                  </a:solidFill>
                </a:rPr>
                <a:t>Газификация</a:t>
              </a:r>
              <a:endParaRPr lang="ru-RU" sz="1600" b="1">
                <a:solidFill>
                  <a:srgbClr val="0079C2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605679" y="4910971"/>
              <a:ext cx="11521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ru-RU" sz="1600" b="1" smtClean="0">
                  <a:solidFill>
                    <a:srgbClr val="0079C2"/>
                  </a:solidFill>
                </a:rPr>
                <a:t>Экспорт</a:t>
              </a:r>
              <a:endParaRPr lang="ru-RU" sz="1600" b="1">
                <a:solidFill>
                  <a:srgbClr val="0079C2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5410696" y="1284888"/>
            <a:ext cx="3600400" cy="1911320"/>
            <a:chOff x="5410696" y="1284888"/>
            <a:chExt cx="3600400" cy="1911320"/>
          </a:xfrm>
        </p:grpSpPr>
        <p:grpSp>
          <p:nvGrpSpPr>
            <p:cNvPr id="69" name="Группа 68"/>
            <p:cNvGrpSpPr/>
            <p:nvPr/>
          </p:nvGrpSpPr>
          <p:grpSpPr>
            <a:xfrm>
              <a:off x="5410696" y="1284888"/>
              <a:ext cx="3600400" cy="1911320"/>
              <a:chOff x="5410696" y="1284888"/>
              <a:chExt cx="3600400" cy="1911320"/>
            </a:xfrm>
          </p:grpSpPr>
          <p:pic>
            <p:nvPicPr>
              <p:cNvPr id="68" name="Рисунок 67" descr="transneft logo.PNG"/>
              <p:cNvPicPr>
                <a:picLocks noChangeAspect="1"/>
              </p:cNvPicPr>
              <p:nvPr/>
            </p:nvPicPr>
            <p:blipFill>
              <a:blip r:embed="rId7" cstate="print"/>
              <a:srcRect l="19288" t="56894" r="5901" b="10362"/>
              <a:stretch>
                <a:fillRect/>
              </a:stretch>
            </p:blipFill>
            <p:spPr>
              <a:xfrm>
                <a:off x="5690220" y="1284888"/>
                <a:ext cx="3059998" cy="612000"/>
              </a:xfrm>
              <a:prstGeom prst="rect">
                <a:avLst/>
              </a:prstGeom>
            </p:spPr>
          </p:pic>
          <p:grpSp>
            <p:nvGrpSpPr>
              <p:cNvPr id="34" name="Группа 33"/>
              <p:cNvGrpSpPr/>
              <p:nvPr/>
            </p:nvGrpSpPr>
            <p:grpSpPr>
              <a:xfrm>
                <a:off x="5410696" y="1755160"/>
                <a:ext cx="3600400" cy="1441048"/>
                <a:chOff x="5436096" y="1755160"/>
                <a:chExt cx="3600400" cy="1441048"/>
              </a:xfrm>
            </p:grpSpPr>
            <p:grpSp>
              <p:nvGrpSpPr>
                <p:cNvPr id="22" name="Группа 21"/>
                <p:cNvGrpSpPr/>
                <p:nvPr/>
              </p:nvGrpSpPr>
              <p:grpSpPr>
                <a:xfrm>
                  <a:off x="6343361" y="1755160"/>
                  <a:ext cx="1727622" cy="385894"/>
                  <a:chOff x="6343361" y="1873322"/>
                  <a:chExt cx="1727622" cy="385894"/>
                </a:xfrm>
              </p:grpSpPr>
              <p:sp>
                <p:nvSpPr>
                  <p:cNvPr id="16" name="Штриховая стрелка вправо 15"/>
                  <p:cNvSpPr/>
                  <p:nvPr/>
                </p:nvSpPr>
                <p:spPr>
                  <a:xfrm rot="5400000">
                    <a:off x="7020557" y="2043477"/>
                    <a:ext cx="360040" cy="71438"/>
                  </a:xfrm>
                  <a:prstGeom prst="stripedRightArrow">
                    <a:avLst>
                      <a:gd name="adj1" fmla="val 50000"/>
                      <a:gd name="adj2" fmla="val 87831"/>
                    </a:avLst>
                  </a:prstGeom>
                  <a:solidFill>
                    <a:srgbClr val="004A83"/>
                  </a:solidFill>
                  <a:ln>
                    <a:solidFill>
                      <a:srgbClr val="004A8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" name="Штриховая стрелка вправо 19"/>
                  <p:cNvSpPr/>
                  <p:nvPr/>
                </p:nvSpPr>
                <p:spPr>
                  <a:xfrm rot="2755087">
                    <a:off x="7855244" y="2017623"/>
                    <a:ext cx="360040" cy="71438"/>
                  </a:xfrm>
                  <a:prstGeom prst="stripedRightArrow">
                    <a:avLst>
                      <a:gd name="adj1" fmla="val 50000"/>
                      <a:gd name="adj2" fmla="val 87831"/>
                    </a:avLst>
                  </a:prstGeom>
                  <a:solidFill>
                    <a:srgbClr val="004A83"/>
                  </a:solidFill>
                  <a:ln>
                    <a:solidFill>
                      <a:srgbClr val="004A8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" name="Штриховая стрелка вправо 20"/>
                  <p:cNvSpPr/>
                  <p:nvPr/>
                </p:nvSpPr>
                <p:spPr>
                  <a:xfrm rot="18844913" flipH="1">
                    <a:off x="6199060" y="2017623"/>
                    <a:ext cx="360040" cy="71438"/>
                  </a:xfrm>
                  <a:prstGeom prst="stripedRightArrow">
                    <a:avLst>
                      <a:gd name="adj1" fmla="val 50000"/>
                      <a:gd name="adj2" fmla="val 87831"/>
                    </a:avLst>
                  </a:prstGeom>
                  <a:solidFill>
                    <a:srgbClr val="004A83"/>
                  </a:solidFill>
                  <a:ln>
                    <a:solidFill>
                      <a:srgbClr val="004A83"/>
                    </a:solidFill>
                  </a:ln>
                  <a:scene3d>
                    <a:camera prst="orthographicFront">
                      <a:rot lat="0" lon="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7" name="Группа 26"/>
                <p:cNvGrpSpPr/>
                <p:nvPr/>
              </p:nvGrpSpPr>
              <p:grpSpPr>
                <a:xfrm>
                  <a:off x="5436096" y="2097038"/>
                  <a:ext cx="1008112" cy="1099170"/>
                  <a:chOff x="5176639" y="1885206"/>
                  <a:chExt cx="1008112" cy="1099170"/>
                </a:xfrm>
              </p:grpSpPr>
              <p:pic>
                <p:nvPicPr>
                  <p:cNvPr id="13316" name="Picture 4" descr="http://image.shutterstock.com/display_pic_with_logo/74005/110162915/stock-vector-oil-and-petroleum-icon-set-110162915.jpg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lum bright="-10000" contrast="20000"/>
                  </a:blip>
                  <a:srcRect l="3360" t="5780" r="73120" b="72656"/>
                  <a:stretch>
                    <a:fillRect/>
                  </a:stretch>
                </p:blipFill>
                <p:spPr bwMode="auto">
                  <a:xfrm>
                    <a:off x="5392663" y="2419601"/>
                    <a:ext cx="589781" cy="56477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5176639" y="1885206"/>
                    <a:ext cx="1008112" cy="49244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ru-RU" sz="1600" b="1" smtClean="0">
                        <a:solidFill>
                          <a:srgbClr val="004A83"/>
                        </a:solidFill>
                      </a:rPr>
                      <a:t>Освоение новых</a:t>
                    </a:r>
                    <a:endParaRPr lang="ru-RU" sz="1600" b="1">
                      <a:solidFill>
                        <a:srgbClr val="004A83"/>
                      </a:solidFill>
                    </a:endParaRPr>
                  </a:p>
                </p:txBody>
              </p:sp>
            </p:grpSp>
            <p:grpSp>
              <p:nvGrpSpPr>
                <p:cNvPr id="30" name="Группа 29"/>
                <p:cNvGrpSpPr/>
                <p:nvPr/>
              </p:nvGrpSpPr>
              <p:grpSpPr>
                <a:xfrm>
                  <a:off x="6675090" y="2097038"/>
                  <a:ext cx="1152128" cy="1099170"/>
                  <a:chOff x="6516216" y="1972072"/>
                  <a:chExt cx="1152128" cy="1099170"/>
                </a:xfrm>
              </p:grpSpPr>
              <p:pic>
                <p:nvPicPr>
                  <p:cNvPr id="28" name="Picture 4" descr="http://image.shutterstock.com/display_pic_with_logo/74005/110162915/stock-vector-oil-and-petroleum-icon-set-110162915.jpg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lum bright="-10000" contrast="20000"/>
                  </a:blip>
                  <a:srcRect l="1680" t="72876" r="68080" b="6708"/>
                  <a:stretch>
                    <a:fillRect/>
                  </a:stretch>
                </p:blipFill>
                <p:spPr bwMode="auto">
                  <a:xfrm>
                    <a:off x="6660232" y="2461931"/>
                    <a:ext cx="864096" cy="609311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6516216" y="1972072"/>
                    <a:ext cx="1152128" cy="49244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ru-RU" sz="1600" b="1" dirty="0" smtClean="0">
                        <a:solidFill>
                          <a:srgbClr val="004A83"/>
                        </a:solidFill>
                      </a:rPr>
                      <a:t>Рост переработки</a:t>
                    </a:r>
                    <a:endParaRPr lang="ru-RU" sz="1600" b="1" dirty="0">
                      <a:solidFill>
                        <a:srgbClr val="004A83"/>
                      </a:solidFill>
                    </a:endParaRPr>
                  </a:p>
                </p:txBody>
              </p:sp>
            </p:grpSp>
            <p:sp>
              <p:nvSpPr>
                <p:cNvPr id="33" name="TextBox 32"/>
                <p:cNvSpPr txBox="1"/>
                <p:nvPr/>
              </p:nvSpPr>
              <p:spPr>
                <a:xfrm>
                  <a:off x="8028384" y="2097038"/>
                  <a:ext cx="1008112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ru-RU" sz="1600" b="1" dirty="0" smtClean="0">
                      <a:solidFill>
                        <a:srgbClr val="004A83"/>
                      </a:solidFill>
                    </a:rPr>
                    <a:t>Рост </a:t>
                  </a:r>
                  <a:br>
                    <a:rPr lang="ru-RU" sz="1600" b="1" dirty="0" smtClean="0">
                      <a:solidFill>
                        <a:srgbClr val="004A83"/>
                      </a:solidFill>
                    </a:rPr>
                  </a:br>
                  <a:r>
                    <a:rPr lang="ru-RU" sz="1600" b="1" dirty="0" smtClean="0">
                      <a:solidFill>
                        <a:srgbClr val="004A83"/>
                      </a:solidFill>
                    </a:rPr>
                    <a:t>выпуска</a:t>
                  </a:r>
                  <a:endParaRPr lang="ru-RU" sz="1600" b="1" dirty="0">
                    <a:solidFill>
                      <a:srgbClr val="004A83"/>
                    </a:solidFill>
                  </a:endParaRPr>
                </a:p>
              </p:txBody>
            </p:sp>
          </p:grpSp>
        </p:grpSp>
        <p:pic>
          <p:nvPicPr>
            <p:cNvPr id="75" name="Picture 4" descr="http://image.shutterstock.com/display_pic_with_logo/74005/110162915/stock-vector-oil-and-petroleum-icon-set-110162915.jp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-10000" contrast="20000"/>
            </a:blip>
            <a:srcRect l="2362" t="33423" r="75066" b="53527"/>
            <a:stretch>
              <a:fillRect/>
            </a:stretch>
          </p:blipFill>
          <p:spPr bwMode="auto">
            <a:xfrm>
              <a:off x="8060737" y="2651317"/>
              <a:ext cx="894143" cy="540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7" name="Группа 46"/>
          <p:cNvGrpSpPr/>
          <p:nvPr/>
        </p:nvGrpSpPr>
        <p:grpSpPr>
          <a:xfrm>
            <a:off x="1476081" y="4881852"/>
            <a:ext cx="3051198" cy="891339"/>
            <a:chOff x="326980" y="4903970"/>
            <a:chExt cx="2944497" cy="891339"/>
          </a:xfrm>
        </p:grpSpPr>
        <p:grpSp>
          <p:nvGrpSpPr>
            <p:cNvPr id="48" name="Группа 47"/>
            <p:cNvGrpSpPr/>
            <p:nvPr/>
          </p:nvGrpSpPr>
          <p:grpSpPr>
            <a:xfrm>
              <a:off x="563300" y="4903970"/>
              <a:ext cx="2708177" cy="891339"/>
              <a:chOff x="563300" y="5890562"/>
              <a:chExt cx="2708177" cy="891339"/>
            </a:xfrm>
          </p:grpSpPr>
          <p:sp>
            <p:nvSpPr>
              <p:cNvPr id="52" name="Прямоугольник 51"/>
              <p:cNvSpPr/>
              <p:nvPr/>
            </p:nvSpPr>
            <p:spPr>
              <a:xfrm>
                <a:off x="563300" y="5890562"/>
                <a:ext cx="24143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mtClean="0"/>
                  <a:t>Фактическое значение</a:t>
                </a:r>
                <a:endParaRPr lang="ru-RU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63300" y="6146384"/>
                <a:ext cx="26164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mtClean="0"/>
                  <a:t>Оптимистичный прогноз</a:t>
                </a:r>
                <a:endParaRPr lang="ru-RU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563300" y="6412569"/>
                <a:ext cx="27081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/>
                  <a:t>Пессимистичный прогноз</a:t>
                </a:r>
                <a:endParaRPr lang="ru-RU" dirty="0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326980" y="4980636"/>
              <a:ext cx="216000" cy="2160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6980" y="5236458"/>
              <a:ext cx="216000" cy="216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6980" y="5502643"/>
              <a:ext cx="216000" cy="216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5" name="Прямоугольник 54"/>
          <p:cNvSpPr/>
          <p:nvPr/>
        </p:nvSpPr>
        <p:spPr>
          <a:xfrm>
            <a:off x="16380" y="5689111"/>
            <a:ext cx="5152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НПП </a:t>
            </a:r>
            <a:r>
              <a:rPr lang="ru-RU" sz="2000" b="1" dirty="0" smtClean="0">
                <a:solidFill>
                  <a:srgbClr val="FF0000"/>
                </a:solidFill>
              </a:rPr>
              <a:t>недофинансированы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не могут обеспечить потребности НПЗ</a:t>
            </a:r>
            <a:endParaRPr lang="ru-RU" sz="2000" b="1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4" y="2022760"/>
            <a:ext cx="5290891" cy="298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0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29086" y="104775"/>
            <a:ext cx="6938430" cy="928688"/>
          </a:xfrm>
          <a:prstGeom prst="rect">
            <a:avLst/>
          </a:prstGeom>
        </p:spPr>
        <p:txBody>
          <a:bodyPr rIns="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Инвестпроекты в ТЭК России дороже, процедуры</a:t>
            </a:r>
            <a:r>
              <a:rPr kumimoji="0" lang="ru-RU" sz="2800" b="0" i="0" u="none" strike="noStrike" kern="1200" cap="none" spc="0" normalizeH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согласования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затянуты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554354735"/>
              </p:ext>
            </p:extLst>
          </p:nvPr>
        </p:nvGraphicFramePr>
        <p:xfrm>
          <a:off x="26952" y="1986620"/>
          <a:ext cx="452298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2114433412"/>
              </p:ext>
            </p:extLst>
          </p:nvPr>
        </p:nvGraphicFramePr>
        <p:xfrm>
          <a:off x="4659116" y="1986620"/>
          <a:ext cx="452298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67392" y="1411437"/>
            <a:ext cx="4248000" cy="534100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spcBef>
                <a:spcPct val="0"/>
              </a:spcBef>
              <a:defRPr/>
            </a:pPr>
            <a:r>
              <a:rPr lang="ru-RU" sz="2000" smtClean="0"/>
              <a:t>Сроки согласований проекта в ТЭК </a:t>
            </a:r>
            <a:br>
              <a:rPr lang="ru-RU" sz="2000" smtClean="0"/>
            </a:br>
            <a:r>
              <a:rPr lang="ru-RU" sz="2000" smtClean="0"/>
              <a:t>в России и в мире, месяцев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804492" y="1411437"/>
            <a:ext cx="4248000" cy="534100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spcBef>
                <a:spcPct val="0"/>
              </a:spcBef>
              <a:defRPr/>
            </a:pPr>
            <a:r>
              <a:rPr lang="en-US" sz="2000" smtClean="0"/>
              <a:t>CAPEX </a:t>
            </a:r>
            <a:r>
              <a:rPr lang="ru-RU" sz="2000" smtClean="0"/>
              <a:t>строительства НПЗ </a:t>
            </a:r>
            <a:br>
              <a:rPr lang="ru-RU" sz="2000" smtClean="0"/>
            </a:br>
            <a:r>
              <a:rPr lang="ru-RU" sz="2000" smtClean="0"/>
              <a:t>в России и в мире, долл./тонну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2198" y="5378901"/>
            <a:ext cx="89727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Сроки согласований проектов в России </a:t>
            </a:r>
            <a:r>
              <a:rPr lang="ru-RU" sz="2000" b="1" dirty="0" smtClean="0">
                <a:solidFill>
                  <a:srgbClr val="FF0000"/>
                </a:solidFill>
              </a:rPr>
              <a:t>в 2-2,5 раза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больше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Стоимость проектов </a:t>
            </a:r>
            <a:r>
              <a:rPr lang="ru-RU" sz="2000" b="1" dirty="0" smtClean="0">
                <a:solidFill>
                  <a:srgbClr val="FF0000"/>
                </a:solidFill>
              </a:rPr>
              <a:t>в 3 раза выше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, чем в Китае, </a:t>
            </a:r>
            <a:r>
              <a:rPr lang="ru-RU" sz="2000" b="1" dirty="0" smtClean="0">
                <a:solidFill>
                  <a:srgbClr val="FF0000"/>
                </a:solidFill>
              </a:rPr>
              <a:t>в 2 раза выше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, чем в США</a:t>
            </a:r>
            <a:endParaRPr lang="ru-RU" sz="2000" b="1" dirty="0" smtClean="0">
              <a:solidFill>
                <a:srgbClr val="FF0000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5172091" y="3149590"/>
            <a:ext cx="334800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Двойная стрелка вверх/вниз 22"/>
          <p:cNvSpPr/>
          <p:nvPr/>
        </p:nvSpPr>
        <p:spPr>
          <a:xfrm>
            <a:off x="5812745" y="3156733"/>
            <a:ext cx="116114" cy="217499"/>
          </a:xfrm>
          <a:prstGeom prst="upDownArrow">
            <a:avLst/>
          </a:prstGeom>
          <a:ln w="127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78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829086" y="104775"/>
            <a:ext cx="6938430" cy="928688"/>
          </a:xfrm>
          <a:prstGeom prst="rect">
            <a:avLst/>
          </a:prstGeom>
        </p:spPr>
        <p:txBody>
          <a:bodyPr rIns="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Рынок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проектных услуг консолидирован, </a:t>
            </a:r>
            <a:b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но недостаточно развит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195196825"/>
              </p:ext>
            </p:extLst>
          </p:nvPr>
        </p:nvGraphicFramePr>
        <p:xfrm>
          <a:off x="4991100" y="1223576"/>
          <a:ext cx="4029075" cy="5094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4" name="Скругленный прямоугольник 33"/>
          <p:cNvSpPr/>
          <p:nvPr/>
        </p:nvSpPr>
        <p:spPr>
          <a:xfrm>
            <a:off x="54692" y="1236812"/>
            <a:ext cx="4592844" cy="534100"/>
          </a:xfrm>
          <a:prstGeom prst="roundRect">
            <a:avLst>
              <a:gd name="adj" fmla="val 16896"/>
            </a:avLst>
          </a:prstGeom>
          <a:solidFill>
            <a:srgbClr val="30308A"/>
          </a:solidFill>
          <a:ln w="12700">
            <a:solidFill>
              <a:srgbClr val="3030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spcBef>
                <a:spcPct val="0"/>
              </a:spcBef>
              <a:defRPr/>
            </a:pPr>
            <a:r>
              <a:rPr lang="ru-RU" sz="2000" dirty="0" smtClean="0"/>
              <a:t>Рейтинг проектных организаций </a:t>
            </a:r>
            <a:r>
              <a:rPr lang="ru-RU" sz="2000" dirty="0"/>
              <a:t>по выручке в России </a:t>
            </a:r>
            <a:r>
              <a:rPr lang="ru-RU" sz="2000" dirty="0" smtClean="0"/>
              <a:t>в 2012 г., млрд руб.)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0" y="1644438"/>
            <a:ext cx="4900779" cy="480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5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13043</TotalTime>
  <Words>1600</Words>
  <Application>Microsoft Office PowerPoint</Application>
  <PresentationFormat>Экран (4:3)</PresentationFormat>
  <Paragraphs>200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Добыча нефти стагнирует, добыча газа  растёт за счёт независимых</vt:lpstr>
      <vt:lpstr>Презентация PowerPoint</vt:lpstr>
      <vt:lpstr>Развитие нефтепереработки –  госрегулирование, компромиссы, отсрочки</vt:lpstr>
      <vt:lpstr>Текущий объем инвестиций не позволяет  рассчитывать на значительный рост добычи</vt:lpstr>
      <vt:lpstr>Презентация PowerPoint</vt:lpstr>
      <vt:lpstr>Развитие сегмента транспорта  нефти и газа определяют 3 вектора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INFOLine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Баленко Дарья FL54</dc:creator>
  <cp:lastModifiedBy>FL54_user</cp:lastModifiedBy>
  <cp:revision>1159</cp:revision>
  <cp:lastPrinted>2013-09-09T06:57:55Z</cp:lastPrinted>
  <dcterms:created xsi:type="dcterms:W3CDTF">2012-04-26T05:25:31Z</dcterms:created>
  <dcterms:modified xsi:type="dcterms:W3CDTF">2014-01-29T12:05:32Z</dcterms:modified>
</cp:coreProperties>
</file>